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60" r:id="rId4"/>
    <p:sldId id="261" r:id="rId5"/>
    <p:sldId id="262" r:id="rId6"/>
    <p:sldId id="263" r:id="rId7"/>
    <p:sldId id="258" r:id="rId8"/>
    <p:sldId id="264" r:id="rId9"/>
    <p:sldId id="265" r:id="rId10"/>
    <p:sldId id="266" r:id="rId11"/>
    <p:sldId id="267" r:id="rId12"/>
    <p:sldId id="281" r:id="rId13"/>
    <p:sldId id="280" r:id="rId14"/>
    <p:sldId id="282" r:id="rId15"/>
    <p:sldId id="283" r:id="rId16"/>
    <p:sldId id="284" r:id="rId17"/>
    <p:sldId id="285" r:id="rId18"/>
    <p:sldId id="286" r:id="rId19"/>
    <p:sldId id="287" r:id="rId20"/>
    <p:sldId id="288" r:id="rId21"/>
    <p:sldId id="289" r:id="rId22"/>
    <p:sldId id="290" r:id="rId23"/>
    <p:sldId id="291" r:id="rId24"/>
    <p:sldId id="259" r:id="rId25"/>
    <p:sldId id="268" r:id="rId26"/>
    <p:sldId id="270" r:id="rId27"/>
    <p:sldId id="269" r:id="rId28"/>
    <p:sldId id="271" r:id="rId29"/>
    <p:sldId id="272" r:id="rId30"/>
    <p:sldId id="273" r:id="rId31"/>
    <p:sldId id="278" r:id="rId32"/>
    <p:sldId id="275" r:id="rId33"/>
    <p:sldId id="276" r:id="rId34"/>
    <p:sldId id="277" r:id="rId35"/>
    <p:sldId id="279" r:id="rId3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34580" autoAdjust="0"/>
    <p:restoredTop sz="86410"/>
  </p:normalViewPr>
  <p:slideViewPr>
    <p:cSldViewPr snapToGrid="0">
      <p:cViewPr varScale="1">
        <p:scale>
          <a:sx n="91" d="100"/>
          <a:sy n="91" d="100"/>
        </p:scale>
        <p:origin x="534" y="90"/>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5472"/>
    </p:cViewPr>
  </p:sorterViewPr>
  <p:notesViewPr>
    <p:cSldViewPr snapToGrid="0">
      <p:cViewPr varScale="1">
        <p:scale>
          <a:sx n="80" d="100"/>
          <a:sy n="80" d="100"/>
        </p:scale>
        <p:origin x="400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D0D9F8-AA72-41EE-91BB-CCFFAEB9F076}" type="datetimeFigureOut">
              <a:rPr lang="de-DE" smtClean="0"/>
              <a:t>19.08.2024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E8A8CE-E7E3-4799-A6F7-B48D0ABAB4F8}" type="slidenum">
              <a:rPr lang="de-DE" smtClean="0"/>
              <a:t>‹Nr.›</a:t>
            </a:fld>
            <a:endParaRPr lang="de-DE"/>
          </a:p>
        </p:txBody>
      </p:sp>
    </p:spTree>
    <p:extLst>
      <p:ext uri="{BB962C8B-B14F-4D97-AF65-F5344CB8AC3E}">
        <p14:creationId xmlns:p14="http://schemas.microsoft.com/office/powerpoint/2010/main" val="760805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i="1" dirty="0"/>
              <a:t>Folie 1 		Titel</a:t>
            </a:r>
          </a:p>
          <a:p>
            <a:endParaRPr lang="de-DE" b="1" dirty="0"/>
          </a:p>
          <a:p>
            <a:r>
              <a:rPr lang="de-DE" dirty="0"/>
              <a:t>Grundlage des Vortrages bildet eine vor etwa 10 Jahren begonnene Artikelserie in den Erzgebirgischen Heimatblättern über die Steine in den erzgebirgischen Städten. Bisher 45 Beiträge erschienen, das sind etwa 80 % der Städte. Ziel ist, Informationen zu liefern, um den Kenntnisstand „Material: Stein“ etwas mit allgemein verständlichen Begriffen zu qualifizieren.</a:t>
            </a:r>
          </a:p>
          <a:p>
            <a:endParaRPr lang="de-DE" dirty="0"/>
          </a:p>
          <a:p>
            <a:r>
              <a:rPr lang="de-DE" dirty="0"/>
              <a:t>Die Abbildung zeigt die 1834 von Christian Friedrich Uhlig in Chemnitz-Altenhain  erbaute </a:t>
            </a:r>
            <a:r>
              <a:rPr lang="de-DE" dirty="0" err="1"/>
              <a:t>Hößlersche</a:t>
            </a:r>
            <a:r>
              <a:rPr lang="de-DE" dirty="0"/>
              <a:t> Spinnerei. </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1</a:t>
            </a:fld>
            <a:endParaRPr lang="de-DE"/>
          </a:p>
        </p:txBody>
      </p:sp>
    </p:spTree>
    <p:extLst>
      <p:ext uri="{BB962C8B-B14F-4D97-AF65-F5344CB8AC3E}">
        <p14:creationId xmlns:p14="http://schemas.microsoft.com/office/powerpoint/2010/main" val="769995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i="1" dirty="0"/>
              <a:t>Folie 2 		Bearbeitungsgebiet</a:t>
            </a:r>
          </a:p>
          <a:p>
            <a:endParaRPr lang="de-DE" b="1" dirty="0"/>
          </a:p>
          <a:p>
            <a:r>
              <a:rPr lang="de-DE" dirty="0"/>
              <a:t>In den Grenzen des „</a:t>
            </a:r>
            <a:r>
              <a:rPr lang="de-DE" dirty="0" err="1"/>
              <a:t>Ertzgebürgischen</a:t>
            </a:r>
            <a:r>
              <a:rPr lang="de-DE" dirty="0"/>
              <a:t> </a:t>
            </a:r>
            <a:r>
              <a:rPr lang="de-DE" dirty="0" err="1"/>
              <a:t>Kreyses</a:t>
            </a:r>
            <a:r>
              <a:rPr lang="de-DE" dirty="0"/>
              <a:t>“ von 1691, als sächsischer Landesteil vom Kurfürsten ausgegliedert. Es waren wirtschaftliche Beweggründe, da hier rohstoffliefernde Regionen zusammengefasst wurden (Erze, Kohle, „edle“ Steine). </a:t>
            </a:r>
          </a:p>
          <a:p>
            <a:endParaRPr lang="de-DE" dirty="0"/>
          </a:p>
          <a:p>
            <a:r>
              <a:rPr lang="de-DE" dirty="0"/>
              <a:t>Vorher waren als „</a:t>
            </a:r>
            <a:r>
              <a:rPr lang="de-DE" dirty="0" err="1"/>
              <a:t>Ertzgebürge</a:t>
            </a:r>
            <a:r>
              <a:rPr lang="de-DE" dirty="0"/>
              <a:t>“ nur die </a:t>
            </a:r>
            <a:r>
              <a:rPr lang="de-DE" dirty="0" err="1"/>
              <a:t>erzliefernden</a:t>
            </a:r>
            <a:r>
              <a:rPr lang="de-DE" dirty="0"/>
              <a:t> Regionen (Freiberg, Schneeberg Annaberg usw.) bezeichnet.</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2</a:t>
            </a:fld>
            <a:endParaRPr lang="de-DE"/>
          </a:p>
        </p:txBody>
      </p:sp>
    </p:spTree>
    <p:extLst>
      <p:ext uri="{BB962C8B-B14F-4D97-AF65-F5344CB8AC3E}">
        <p14:creationId xmlns:p14="http://schemas.microsoft.com/office/powerpoint/2010/main" val="104666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b="1" i="1" dirty="0">
                <a:effectLst/>
                <a:latin typeface="Calibri" panose="020F0502020204030204" pitchFamily="34" charset="0"/>
                <a:ea typeface="Calibri" panose="020F0502020204030204" pitchFamily="34" charset="0"/>
                <a:cs typeface="Times New Roman" panose="02020603050405020304" pitchFamily="18" charset="0"/>
              </a:rPr>
              <a:t>Folie 3 		Geologische Karte Sachsens</a:t>
            </a:r>
          </a:p>
          <a:p>
            <a:pPr>
              <a:lnSpc>
                <a:spcPct val="107000"/>
              </a:lnSpc>
              <a:spcAft>
                <a:spcPts val="800"/>
              </a:spcAft>
            </a:pPr>
            <a:endParaRPr lang="de-DE" b="1" dirty="0">
              <a:effectLst/>
              <a:latin typeface="Calibri" panose="020F0502020204030204" pitchFamily="34" charset="0"/>
              <a:ea typeface="Calibri" panose="020F0502020204030204" pitchFamily="34" charset="0"/>
              <a:cs typeface="Times New Roman" panose="02020603050405020304" pitchFamily="18" charset="0"/>
            </a:endParaRPr>
          </a:p>
          <a:p>
            <a:r>
              <a:rPr lang="de-DE" dirty="0">
                <a:effectLst/>
                <a:latin typeface="Calibri" panose="020F0502020204030204" pitchFamily="34" charset="0"/>
                <a:ea typeface="Calibri" panose="020F0502020204030204" pitchFamily="34" charset="0"/>
                <a:cs typeface="Times New Roman" panose="02020603050405020304" pitchFamily="18" charset="0"/>
              </a:rPr>
              <a:t>Das Bearbeitungsgebiet reicht über das heute als Erzgebirge bezeichnete Gebiet hinaus.</a:t>
            </a:r>
          </a:p>
          <a:p>
            <a:endParaRPr lang="de-DE" dirty="0">
              <a:latin typeface="Calibri" panose="020F0502020204030204" pitchFamily="34" charset="0"/>
              <a:ea typeface="Calibri" panose="020F0502020204030204" pitchFamily="34" charset="0"/>
              <a:cs typeface="Times New Roman" panose="02020603050405020304" pitchFamily="18" charset="0"/>
            </a:endParaRPr>
          </a:p>
          <a:p>
            <a:r>
              <a:rPr lang="de-DE" dirty="0">
                <a:effectLst/>
                <a:latin typeface="Calibri" panose="020F0502020204030204" pitchFamily="34" charset="0"/>
                <a:ea typeface="Calibri" panose="020F0502020204030204" pitchFamily="34" charset="0"/>
                <a:cs typeface="Times New Roman" panose="02020603050405020304" pitchFamily="18" charset="0"/>
              </a:rPr>
              <a:t>Neben dem Erzgebirgskristallin sind darüber </a:t>
            </a:r>
            <a:r>
              <a:rPr lang="de-DE" dirty="0">
                <a:latin typeface="Calibri" panose="020F0502020204030204" pitchFamily="34" charset="0"/>
                <a:ea typeface="Calibri" panose="020F0502020204030204" pitchFamily="34" charset="0"/>
                <a:cs typeface="Times New Roman" panose="02020603050405020304" pitchFamily="18" charset="0"/>
              </a:rPr>
              <a:t>hinaus teilweise die </a:t>
            </a:r>
            <a:r>
              <a:rPr lang="de-DE" dirty="0">
                <a:effectLst/>
                <a:latin typeface="Calibri" panose="020F0502020204030204" pitchFamily="34" charset="0"/>
                <a:ea typeface="Calibri" panose="020F0502020204030204" pitchFamily="34" charset="0"/>
                <a:cs typeface="Times New Roman" panose="02020603050405020304" pitchFamily="18" charset="0"/>
              </a:rPr>
              <a:t>geologischen Einheiten Erzgebirgsvorland, Erzgebirgisches Becken (heute Chemnitzer Becken), </a:t>
            </a:r>
            <a:r>
              <a:rPr lang="de-DE" dirty="0" err="1">
                <a:effectLst/>
                <a:latin typeface="Calibri" panose="020F0502020204030204" pitchFamily="34" charset="0"/>
                <a:ea typeface="Calibri" panose="020F0502020204030204" pitchFamily="34" charset="0"/>
                <a:cs typeface="Times New Roman" panose="02020603050405020304" pitchFamily="18" charset="0"/>
              </a:rPr>
              <a:t>Granulitgebirge</a:t>
            </a:r>
            <a:r>
              <a:rPr lang="de-DE" dirty="0">
                <a:effectLst/>
                <a:latin typeface="Calibri" panose="020F0502020204030204" pitchFamily="34" charset="0"/>
                <a:ea typeface="Calibri" panose="020F0502020204030204" pitchFamily="34" charset="0"/>
                <a:cs typeface="Times New Roman" panose="02020603050405020304" pitchFamily="18" charset="0"/>
              </a:rPr>
              <a:t>, Elbtalzone und Elbsandsteingebirge</a:t>
            </a:r>
            <a:r>
              <a:rPr lang="de-DE" dirty="0">
                <a:latin typeface="Calibri" panose="020F0502020204030204" pitchFamily="34" charset="0"/>
                <a:ea typeface="Calibri" panose="020F0502020204030204" pitchFamily="34" charset="0"/>
                <a:cs typeface="Times New Roman" panose="02020603050405020304" pitchFamily="18" charset="0"/>
              </a:rPr>
              <a:t> einbezogen</a:t>
            </a:r>
            <a:r>
              <a:rPr lang="de-DE" dirty="0">
                <a:effectLst/>
                <a:latin typeface="Calibri" panose="020F0502020204030204" pitchFamily="34" charset="0"/>
                <a:ea typeface="Calibri" panose="020F0502020204030204" pitchFamily="34" charset="0"/>
                <a:cs typeface="Times New Roman" panose="02020603050405020304" pitchFamily="18" charset="0"/>
              </a:rPr>
              <a:t>.</a:t>
            </a:r>
            <a:endParaRPr lang="de-DE" dirty="0"/>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3</a:t>
            </a:fld>
            <a:endParaRPr lang="de-DE"/>
          </a:p>
        </p:txBody>
      </p:sp>
    </p:spTree>
    <p:extLst>
      <p:ext uri="{BB962C8B-B14F-4D97-AF65-F5344CB8AC3E}">
        <p14:creationId xmlns:p14="http://schemas.microsoft.com/office/powerpoint/2010/main" val="1017936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4 		Die Städte im Untersuchungsgebiet</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Über 50, darunter einige Doppelstädte wie Annaberg-Buchholz,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Neustädtel</a:t>
            </a:r>
            <a:r>
              <a:rPr lang="de-DE" sz="1200" dirty="0">
                <a:effectLst/>
                <a:latin typeface="Calibri" panose="020F0502020204030204" pitchFamily="34" charset="0"/>
                <a:ea typeface="Calibri" panose="020F0502020204030204" pitchFamily="34" charset="0"/>
                <a:cs typeface="Times New Roman" panose="02020603050405020304" pitchFamily="18" charset="0"/>
              </a:rPr>
              <a:t>-Schneeberg, deshalb eine ungenaue Zahl. Bisher bearbeitete Orte sind schwarz markiert, weiße sind in Vorbereitung.</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4</a:t>
            </a:fld>
            <a:endParaRPr lang="de-DE"/>
          </a:p>
        </p:txBody>
      </p:sp>
    </p:spTree>
    <p:extLst>
      <p:ext uri="{BB962C8B-B14F-4D97-AF65-F5344CB8AC3E}">
        <p14:creationId xmlns:p14="http://schemas.microsoft.com/office/powerpoint/2010/main" val="360982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5		Die Werksteine des sächsischen Erzgebirges</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Textfolie: Eine Bemerkung vorab.</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5</a:t>
            </a:fld>
            <a:endParaRPr lang="de-DE"/>
          </a:p>
        </p:txBody>
      </p:sp>
    </p:spTree>
    <p:extLst>
      <p:ext uri="{BB962C8B-B14F-4D97-AF65-F5344CB8AC3E}">
        <p14:creationId xmlns:p14="http://schemas.microsoft.com/office/powerpoint/2010/main" val="405126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6 		Gneise als Werkstein</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Annaberg - steinsichtiger Gneis an der Annenkirche, 1499 Baubeginn, 1925-29 wurde das neogotische Westportal geschaffen.</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Lengefeld - Wohngebäude in typischer Bauweise – Hauptbaustein ist Gneis, Tür- und Fenstergewände sind Werkstein, hier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Zeisigwalder</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6</a:t>
            </a:fld>
            <a:endParaRPr lang="de-DE"/>
          </a:p>
        </p:txBody>
      </p:sp>
    </p:spTree>
    <p:extLst>
      <p:ext uri="{BB962C8B-B14F-4D97-AF65-F5344CB8AC3E}">
        <p14:creationId xmlns:p14="http://schemas.microsoft.com/office/powerpoint/2010/main" val="1666432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7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Gneistypen</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Schwarzenberg - Augengneis im Mauerwerk des Schlosses, hier anstehend.</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Oederan – im OT Breitenau, feinkörniger,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grauwackenartiger</a:t>
            </a:r>
            <a:r>
              <a:rPr lang="de-DE" sz="1200" dirty="0">
                <a:effectLst/>
                <a:latin typeface="Calibri" panose="020F0502020204030204" pitchFamily="34" charset="0"/>
                <a:ea typeface="Calibri" panose="020F0502020204030204" pitchFamily="34" charset="0"/>
                <a:cs typeface="Times New Roman" panose="02020603050405020304" pitchFamily="18" charset="0"/>
              </a:rPr>
              <a:t> Gneis an einem Stallgebäude, als Werkstein geeignet.</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7</a:t>
            </a:fld>
            <a:endParaRPr lang="de-DE"/>
          </a:p>
        </p:txBody>
      </p:sp>
    </p:spTree>
    <p:extLst>
      <p:ext uri="{BB962C8B-B14F-4D97-AF65-F5344CB8AC3E}">
        <p14:creationId xmlns:p14="http://schemas.microsoft.com/office/powerpoint/2010/main" val="1247836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8 		Gneis als Werkstein</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Schlettau - Kapitell einer Ecksäule am klassizistischen Spinnereibau von Johann Traugott des Lohse (1825) aus feinkörnigem Gneis, Säulen aus Gneis-Bruchsteinen, verputzt.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Lengefeld - kantenscharrierte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Gneisquader</a:t>
            </a:r>
            <a:r>
              <a:rPr lang="de-DE" sz="1200" dirty="0">
                <a:effectLst/>
                <a:latin typeface="Calibri" panose="020F0502020204030204" pitchFamily="34" charset="0"/>
                <a:ea typeface="Calibri" panose="020F0502020204030204" pitchFamily="34" charset="0"/>
                <a:cs typeface="Times New Roman" panose="02020603050405020304" pitchFamily="18" charset="0"/>
              </a:rPr>
              <a:t> in Gebäudemauer (Ruine), selten.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Oelsnitz-</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Neuwürschnitz</a:t>
            </a:r>
            <a:r>
              <a:rPr lang="de-DE" sz="1200" dirty="0">
                <a:effectLst/>
                <a:latin typeface="Calibri" panose="020F0502020204030204" pitchFamily="34" charset="0"/>
                <a:ea typeface="Calibri" panose="020F0502020204030204" pitchFamily="34" charset="0"/>
                <a:cs typeface="Times New Roman" panose="02020603050405020304" pitchFamily="18" charset="0"/>
              </a:rPr>
              <a:t> – </a:t>
            </a:r>
            <a:r>
              <a:rPr lang="de-DE" dirty="0">
                <a:latin typeface="Calibri" panose="020F0502020204030204" pitchFamily="34" charset="0"/>
                <a:ea typeface="Calibri" panose="020F0502020204030204" pitchFamily="34" charset="0"/>
                <a:cs typeface="Times New Roman" panose="02020603050405020304" pitchFamily="18" charset="0"/>
              </a:rPr>
              <a:t>Altar in </a:t>
            </a:r>
            <a:r>
              <a:rPr lang="de-DE" sz="1200" dirty="0">
                <a:effectLst/>
                <a:latin typeface="Calibri" panose="020F0502020204030204" pitchFamily="34" charset="0"/>
                <a:ea typeface="Calibri" panose="020F0502020204030204" pitchFamily="34" charset="0"/>
                <a:cs typeface="Times New Roman" panose="02020603050405020304" pitchFamily="18" charset="0"/>
              </a:rPr>
              <a:t>der Lutherkirche (1925) aus schwarzem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Biotitgneis</a:t>
            </a:r>
            <a:r>
              <a:rPr lang="de-DE" sz="12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 Gewinnungsort ist wahrscheinlich das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Pockautal</a:t>
            </a:r>
            <a:r>
              <a:rPr lang="de-DE" sz="1200" dirty="0">
                <a:effectLst/>
                <a:latin typeface="Calibri" panose="020F0502020204030204" pitchFamily="34" charset="0"/>
                <a:ea typeface="Calibri" panose="020F0502020204030204" pitchFamily="34" charset="0"/>
                <a:cs typeface="Times New Roman" panose="02020603050405020304" pitchFamily="18" charset="0"/>
              </a:rPr>
              <a:t> bei Marienberg, außergewöhnlich.  </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8</a:t>
            </a:fld>
            <a:endParaRPr lang="de-DE"/>
          </a:p>
        </p:txBody>
      </p:sp>
    </p:spTree>
    <p:extLst>
      <p:ext uri="{BB962C8B-B14F-4D97-AF65-F5344CB8AC3E}">
        <p14:creationId xmlns:p14="http://schemas.microsoft.com/office/powerpoint/2010/main" val="3425995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9		Crottendorfer Marmor</a:t>
            </a:r>
          </a:p>
          <a:p>
            <a:pPr>
              <a:lnSpc>
                <a:spcPct val="107000"/>
              </a:lnSpc>
              <a:spcAft>
                <a:spcPts val="800"/>
              </a:spcAft>
            </a:pPr>
            <a:r>
              <a:rPr lang="de-DE" sz="1200" dirty="0" err="1">
                <a:effectLst/>
                <a:latin typeface="Calibri" panose="020F0502020204030204" pitchFamily="34" charset="0"/>
                <a:ea typeface="Calibri" panose="020F0502020204030204" pitchFamily="34" charset="0"/>
                <a:cs typeface="Times New Roman" panose="02020603050405020304" pitchFamily="18" charset="0"/>
              </a:rPr>
              <a:t>Niederzwönitz</a:t>
            </a:r>
            <a:r>
              <a:rPr lang="de-DE" sz="1200" dirty="0">
                <a:effectLst/>
                <a:latin typeface="Calibri" panose="020F0502020204030204" pitchFamily="34" charset="0"/>
                <a:ea typeface="Calibri" panose="020F0502020204030204" pitchFamily="34" charset="0"/>
                <a:cs typeface="Times New Roman" panose="02020603050405020304" pitchFamily="18" charset="0"/>
              </a:rPr>
              <a:t> - Klassizistischer Kanzelaltar in der Johanniskirche (Anfang 19. Jh.), Säulen und Altartischplatten Crottendorfer Marmor, dazu auch Holzteile, dem Marmor farblich angepasst. </a:t>
            </a:r>
          </a:p>
          <a:p>
            <a:r>
              <a:rPr lang="de-DE" sz="1200" dirty="0">
                <a:effectLst/>
                <a:latin typeface="Calibri" panose="020F0502020204030204" pitchFamily="34" charset="0"/>
                <a:ea typeface="Calibri" panose="020F0502020204030204" pitchFamily="34" charset="0"/>
                <a:cs typeface="Times New Roman" panose="02020603050405020304" pitchFamily="18" charset="0"/>
              </a:rPr>
              <a:t>Nossen-</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Altzella</a:t>
            </a:r>
            <a:r>
              <a:rPr lang="de-DE" sz="1200" dirty="0">
                <a:effectLst/>
                <a:latin typeface="Calibri" panose="020F0502020204030204" pitchFamily="34" charset="0"/>
                <a:ea typeface="Calibri" panose="020F0502020204030204" pitchFamily="34" charset="0"/>
                <a:cs typeface="Times New Roman" panose="02020603050405020304" pitchFamily="18" charset="0"/>
              </a:rPr>
              <a:t> - Mausoleum im Zisterzienserkloster (erbaut 1787-1804)). Am Monument verschiedene sächsische Marmore und Kalksteine, auch Crottendorfer Marmor (weiß),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Wildenfelser</a:t>
            </a:r>
            <a:r>
              <a:rPr lang="de-DE" sz="1200" dirty="0">
                <a:effectLst/>
                <a:latin typeface="Calibri" panose="020F0502020204030204" pitchFamily="34" charset="0"/>
                <a:ea typeface="Calibri" panose="020F0502020204030204" pitchFamily="34" charset="0"/>
                <a:cs typeface="Times New Roman" panose="02020603050405020304" pitchFamily="18" charset="0"/>
              </a:rPr>
              <a:t> Kalksteine (schwarz und rot).</a:t>
            </a:r>
            <a:endParaRPr lang="de-DE" dirty="0"/>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9</a:t>
            </a:fld>
            <a:endParaRPr lang="de-DE"/>
          </a:p>
        </p:txBody>
      </p:sp>
    </p:spTree>
    <p:extLst>
      <p:ext uri="{BB962C8B-B14F-4D97-AF65-F5344CB8AC3E}">
        <p14:creationId xmlns:p14="http://schemas.microsoft.com/office/powerpoint/2010/main" val="4136906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10		 Crottendorfer Marmor u.a.</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Zöblitz – Steinkreuz aus Crottendorfer Marmor an der Stadtkirche aus der Zeit des Kirchenneubaus (um 1830).</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Lengefeld - Relikt des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Carlowitzschen</a:t>
            </a:r>
            <a:r>
              <a:rPr lang="de-DE" sz="1200" dirty="0">
                <a:effectLst/>
                <a:latin typeface="Calibri" panose="020F0502020204030204" pitchFamily="34" charset="0"/>
                <a:ea typeface="Calibri" panose="020F0502020204030204" pitchFamily="34" charset="0"/>
                <a:cs typeface="Times New Roman" panose="02020603050405020304" pitchFamily="18" charset="0"/>
              </a:rPr>
              <a:t> Erbbegräbnisses von 1816, Crottendorfer Marmor.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Von Marmorlagerstätte Lengefeld sind keine nennenswerten bildhauerischen Tätigkeiten bekannt.</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10</a:t>
            </a:fld>
            <a:endParaRPr lang="de-DE"/>
          </a:p>
        </p:txBody>
      </p:sp>
    </p:spTree>
    <p:extLst>
      <p:ext uri="{BB962C8B-B14F-4D97-AF65-F5344CB8AC3E}">
        <p14:creationId xmlns:p14="http://schemas.microsoft.com/office/powerpoint/2010/main" val="4005376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11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Wildenfelser</a:t>
            </a:r>
            <a:r>
              <a:rPr lang="de-DE" sz="1200" b="1" i="1" dirty="0">
                <a:effectLst/>
                <a:latin typeface="Calibri" panose="020F0502020204030204" pitchFamily="34" charset="0"/>
                <a:ea typeface="Calibri" panose="020F0502020204030204" pitchFamily="34" charset="0"/>
                <a:cs typeface="Times New Roman" panose="02020603050405020304" pitchFamily="18" charset="0"/>
              </a:rPr>
              <a:t> Kalksteine („Marmore“) </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Wildenfels – Altar aus karbonischem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Wildenfelser</a:t>
            </a:r>
            <a:r>
              <a:rPr lang="de-DE" sz="1200" dirty="0">
                <a:effectLst/>
                <a:latin typeface="Calibri" panose="020F0502020204030204" pitchFamily="34" charset="0"/>
                <a:ea typeface="Calibri" panose="020F0502020204030204" pitchFamily="34" charset="0"/>
                <a:cs typeface="Times New Roman" panose="02020603050405020304" pitchFamily="18" charset="0"/>
              </a:rPr>
              <a:t> Kalkstein (Marmor) in der Stadtkirche, um 1869.</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Schwarzenberg – Stadtkirche St. Georg. Taufstein aus schwarzem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Wildenfelser</a:t>
            </a:r>
            <a:r>
              <a:rPr lang="de-DE" sz="1200" dirty="0">
                <a:effectLst/>
                <a:latin typeface="Calibri" panose="020F0502020204030204" pitchFamily="34" charset="0"/>
                <a:ea typeface="Calibri" panose="020F0502020204030204" pitchFamily="34" charset="0"/>
                <a:cs typeface="Times New Roman" panose="02020603050405020304" pitchFamily="18" charset="0"/>
              </a:rPr>
              <a:t> Kalkstein, um 1700 („Marmor“) mit typischer Calcit-</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Durchtrümerung</a:t>
            </a:r>
            <a:r>
              <a:rPr lang="de-DE" sz="1200" dirty="0">
                <a:effectLst/>
                <a:latin typeface="Calibri" panose="020F0502020204030204" pitchFamily="34" charset="0"/>
                <a:ea typeface="Calibri" panose="020F0502020204030204" pitchFamily="34" charset="0"/>
                <a:cs typeface="Times New Roman" panose="02020603050405020304" pitchFamily="18" charset="0"/>
              </a:rPr>
              <a:t>, eines von vielen Beispielen.</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Hartenstein-</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Thierfeld</a:t>
            </a:r>
            <a:r>
              <a:rPr lang="de-DE" sz="1200" dirty="0">
                <a:effectLst/>
                <a:latin typeface="Calibri" panose="020F0502020204030204" pitchFamily="34" charset="0"/>
                <a:ea typeface="Calibri" panose="020F0502020204030204" pitchFamily="34" charset="0"/>
                <a:cs typeface="Times New Roman" panose="02020603050405020304" pitchFamily="18" charset="0"/>
              </a:rPr>
              <a:t> - Pfarrkirche. Epitaph mit Dreiecksgiebel aus schwarzem und rotem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Wildenfelser</a:t>
            </a:r>
            <a:r>
              <a:rPr lang="de-DE" sz="1200" dirty="0">
                <a:effectLst/>
                <a:latin typeface="Calibri" panose="020F0502020204030204" pitchFamily="34" charset="0"/>
                <a:ea typeface="Calibri" panose="020F0502020204030204" pitchFamily="34" charset="0"/>
                <a:cs typeface="Times New Roman" panose="02020603050405020304" pitchFamily="18" charset="0"/>
              </a:rPr>
              <a:t> Kalkstein von 1741. </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11</a:t>
            </a:fld>
            <a:endParaRPr lang="de-DE"/>
          </a:p>
        </p:txBody>
      </p:sp>
    </p:spTree>
    <p:extLst>
      <p:ext uri="{BB962C8B-B14F-4D97-AF65-F5344CB8AC3E}">
        <p14:creationId xmlns:p14="http://schemas.microsoft.com/office/powerpoint/2010/main" val="3168556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b="1" i="1" dirty="0">
                <a:effectLst/>
                <a:latin typeface="Calibri" panose="020F0502020204030204" pitchFamily="34" charset="0"/>
                <a:ea typeface="Calibri" panose="020F0502020204030204" pitchFamily="34" charset="0"/>
                <a:cs typeface="Times New Roman" panose="02020603050405020304" pitchFamily="18" charset="0"/>
              </a:rPr>
              <a:t>Folie 13		Hohenstein-Ernstthaler Serpentinit  (</a:t>
            </a:r>
            <a:r>
              <a:rPr lang="de-DE" b="1" i="1" dirty="0" err="1">
                <a:effectLst/>
                <a:latin typeface="Calibri" panose="020F0502020204030204" pitchFamily="34" charset="0"/>
                <a:ea typeface="Calibri" panose="020F0502020204030204" pitchFamily="34" charset="0"/>
                <a:cs typeface="Times New Roman" panose="02020603050405020304" pitchFamily="18" charset="0"/>
              </a:rPr>
              <a:t>Granat-und</a:t>
            </a:r>
            <a:r>
              <a:rPr lang="de-DE" b="1" i="1" dirty="0">
                <a:effectLst/>
                <a:latin typeface="Calibri" panose="020F0502020204030204" pitchFamily="34" charset="0"/>
                <a:ea typeface="Calibri" panose="020F0502020204030204" pitchFamily="34" charset="0"/>
                <a:cs typeface="Times New Roman" panose="02020603050405020304" pitchFamily="18" charset="0"/>
              </a:rPr>
              <a:t> 		</a:t>
            </a:r>
            <a:r>
              <a:rPr lang="de-DE" b="1" i="1" dirty="0" err="1">
                <a:effectLst/>
                <a:latin typeface="Calibri" panose="020F0502020204030204" pitchFamily="34" charset="0"/>
                <a:ea typeface="Calibri" panose="020F0502020204030204" pitchFamily="34" charset="0"/>
                <a:cs typeface="Times New Roman" panose="02020603050405020304" pitchFamily="18" charset="0"/>
              </a:rPr>
              <a:t>Bronzitserpentinit</a:t>
            </a:r>
            <a:r>
              <a:rPr lang="de-DE" b="1"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de-DE"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dirty="0">
                <a:effectLst/>
                <a:latin typeface="Calibri" panose="020F0502020204030204" pitchFamily="34" charset="0"/>
                <a:ea typeface="Calibri" panose="020F0502020204030204" pitchFamily="34" charset="0"/>
                <a:cs typeface="Times New Roman" panose="02020603050405020304" pitchFamily="18" charset="0"/>
              </a:rPr>
              <a:t>Chemnitz – Neues Rathaus, Grüner Salon, Wandbrunnen mit Hohensteiner und </a:t>
            </a:r>
            <a:r>
              <a:rPr lang="de-DE" dirty="0" err="1">
                <a:effectLst/>
                <a:latin typeface="Calibri" panose="020F0502020204030204" pitchFamily="34" charset="0"/>
                <a:ea typeface="Calibri" panose="020F0502020204030204" pitchFamily="34" charset="0"/>
                <a:cs typeface="Times New Roman" panose="02020603050405020304" pitchFamily="18" charset="0"/>
              </a:rPr>
              <a:t>Zöblitzer</a:t>
            </a:r>
            <a:r>
              <a:rPr lang="de-DE" dirty="0">
                <a:effectLst/>
                <a:latin typeface="Calibri" panose="020F0502020204030204" pitchFamily="34" charset="0"/>
                <a:ea typeface="Calibri" panose="020F0502020204030204" pitchFamily="34" charset="0"/>
                <a:cs typeface="Times New Roman" panose="02020603050405020304" pitchFamily="18" charset="0"/>
              </a:rPr>
              <a:t> Serpentinit (hellgraugrün), </a:t>
            </a:r>
            <a:r>
              <a:rPr lang="de-DE" dirty="0" err="1">
                <a:effectLst/>
                <a:latin typeface="Calibri" panose="020F0502020204030204" pitchFamily="34" charset="0"/>
                <a:ea typeface="Calibri" panose="020F0502020204030204" pitchFamily="34" charset="0"/>
                <a:cs typeface="Times New Roman" panose="02020603050405020304" pitchFamily="18" charset="0"/>
              </a:rPr>
              <a:t>Zöblitzer</a:t>
            </a:r>
            <a:r>
              <a:rPr lang="de-DE" dirty="0">
                <a:effectLst/>
                <a:latin typeface="Calibri" panose="020F0502020204030204" pitchFamily="34" charset="0"/>
                <a:ea typeface="Calibri" panose="020F0502020204030204" pitchFamily="34" charset="0"/>
                <a:cs typeface="Times New Roman" panose="02020603050405020304" pitchFamily="18" charset="0"/>
              </a:rPr>
              <a:t> Arbeit. </a:t>
            </a:r>
          </a:p>
          <a:p>
            <a:pPr>
              <a:lnSpc>
                <a:spcPct val="107000"/>
              </a:lnSpc>
              <a:spcAft>
                <a:spcPts val="800"/>
              </a:spcAft>
            </a:pPr>
            <a:r>
              <a:rPr lang="de-DE" dirty="0">
                <a:effectLst/>
                <a:latin typeface="Calibri" panose="020F0502020204030204" pitchFamily="34" charset="0"/>
                <a:ea typeface="Calibri" panose="020F0502020204030204" pitchFamily="34" charset="0"/>
                <a:cs typeface="Times New Roman" panose="02020603050405020304" pitchFamily="18" charset="0"/>
              </a:rPr>
              <a:t>Hohenstein-Ernstthal – Eingang Berggasthaus. </a:t>
            </a:r>
            <a:r>
              <a:rPr lang="de-DE" dirty="0" err="1">
                <a:effectLst/>
                <a:latin typeface="Calibri" panose="020F0502020204030204" pitchFamily="34" charset="0"/>
                <a:ea typeface="Calibri" panose="020F0502020204030204" pitchFamily="34" charset="0"/>
                <a:cs typeface="Times New Roman" panose="02020603050405020304" pitchFamily="18" charset="0"/>
              </a:rPr>
              <a:t>Serpentinitquader</a:t>
            </a:r>
            <a:r>
              <a:rPr lang="de-DE" dirty="0">
                <a:effectLst/>
                <a:latin typeface="Calibri" panose="020F0502020204030204" pitchFamily="34" charset="0"/>
                <a:ea typeface="Calibri" panose="020F0502020204030204" pitchFamily="34" charset="0"/>
                <a:cs typeface="Times New Roman" panose="02020603050405020304" pitchFamily="18" charset="0"/>
              </a:rPr>
              <a:t> auf plattigem Glimmerschiefer aufgemauert (</a:t>
            </a:r>
            <a:r>
              <a:rPr lang="de-DE" dirty="0" err="1">
                <a:effectLst/>
                <a:latin typeface="Calibri" panose="020F0502020204030204" pitchFamily="34" charset="0"/>
                <a:ea typeface="Calibri" panose="020F0502020204030204" pitchFamily="34" charset="0"/>
                <a:cs typeface="Times New Roman" panose="02020603050405020304" pitchFamily="18" charset="0"/>
              </a:rPr>
              <a:t>Granatserpentinit</a:t>
            </a:r>
            <a:r>
              <a:rPr lang="de-DE"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de-DE" dirty="0">
                <a:effectLst/>
                <a:latin typeface="Calibri" panose="020F0502020204030204" pitchFamily="34" charset="0"/>
                <a:ea typeface="Calibri" panose="020F0502020204030204" pitchFamily="34" charset="0"/>
                <a:cs typeface="Times New Roman" panose="02020603050405020304" pitchFamily="18" charset="0"/>
              </a:rPr>
              <a:t>Hohenstein-Ernstthal – Am </a:t>
            </a:r>
            <a:r>
              <a:rPr lang="de-DE" dirty="0" err="1">
                <a:effectLst/>
                <a:latin typeface="Calibri" panose="020F0502020204030204" pitchFamily="34" charset="0"/>
                <a:ea typeface="Calibri" panose="020F0502020204030204" pitchFamily="34" charset="0"/>
                <a:cs typeface="Times New Roman" panose="02020603050405020304" pitchFamily="18" charset="0"/>
              </a:rPr>
              <a:t>Lampertusstolln</a:t>
            </a:r>
            <a:r>
              <a:rPr lang="de-DE" dirty="0">
                <a:effectLst/>
                <a:latin typeface="Calibri" panose="020F0502020204030204" pitchFamily="34" charset="0"/>
                <a:ea typeface="Calibri" panose="020F0502020204030204" pitchFamily="34" charset="0"/>
                <a:cs typeface="Times New Roman" panose="02020603050405020304" pitchFamily="18" charset="0"/>
              </a:rPr>
              <a:t>. </a:t>
            </a:r>
            <a:r>
              <a:rPr lang="de-DE" dirty="0" err="1">
                <a:effectLst/>
                <a:latin typeface="Calibri" panose="020F0502020204030204" pitchFamily="34" charset="0"/>
                <a:ea typeface="Calibri" panose="020F0502020204030204" pitchFamily="34" charset="0"/>
                <a:cs typeface="Times New Roman" panose="02020603050405020304" pitchFamily="18" charset="0"/>
              </a:rPr>
              <a:t>Serpentinitmauer</a:t>
            </a:r>
            <a:r>
              <a:rPr lang="de-DE" dirty="0">
                <a:effectLst/>
                <a:latin typeface="Calibri" panose="020F0502020204030204" pitchFamily="34" charset="0"/>
                <a:ea typeface="Calibri" panose="020F0502020204030204" pitchFamily="34" charset="0"/>
                <a:cs typeface="Times New Roman" panose="02020603050405020304" pitchFamily="18" charset="0"/>
              </a:rPr>
              <a:t> (</a:t>
            </a:r>
            <a:r>
              <a:rPr lang="de-DE" dirty="0" err="1">
                <a:effectLst/>
                <a:latin typeface="Calibri" panose="020F0502020204030204" pitchFamily="34" charset="0"/>
                <a:ea typeface="Calibri" panose="020F0502020204030204" pitchFamily="34" charset="0"/>
                <a:cs typeface="Times New Roman" panose="02020603050405020304" pitchFamily="18" charset="0"/>
              </a:rPr>
              <a:t>Granatserpentinit</a:t>
            </a:r>
            <a:r>
              <a:rPr lang="de-DE" dirty="0">
                <a:effectLst/>
                <a:latin typeface="Calibri" panose="020F0502020204030204" pitchFamily="34" charset="0"/>
                <a:ea typeface="Calibri" panose="020F0502020204030204" pitchFamily="34" charset="0"/>
                <a:cs typeface="Times New Roman" panose="02020603050405020304" pitchFamily="18" charset="0"/>
              </a:rPr>
              <a:t>). Hier Ganglagerstätte sulfidischer Erze, die den mittelerzgebirgischen der kiesig-</a:t>
            </a:r>
            <a:r>
              <a:rPr lang="de-DE" dirty="0" err="1">
                <a:effectLst/>
                <a:latin typeface="Calibri" panose="020F0502020204030204" pitchFamily="34" charset="0"/>
                <a:ea typeface="Calibri" panose="020F0502020204030204" pitchFamily="34" charset="0"/>
                <a:cs typeface="Times New Roman" panose="02020603050405020304" pitchFamily="18" charset="0"/>
              </a:rPr>
              <a:t>blendigen</a:t>
            </a:r>
            <a:r>
              <a:rPr lang="de-DE" dirty="0">
                <a:effectLst/>
                <a:latin typeface="Calibri" panose="020F0502020204030204" pitchFamily="34" charset="0"/>
                <a:ea typeface="Calibri" panose="020F0502020204030204" pitchFamily="34" charset="0"/>
                <a:cs typeface="Times New Roman" panose="02020603050405020304" pitchFamily="18" charset="0"/>
              </a:rPr>
              <a:t> </a:t>
            </a:r>
            <a:r>
              <a:rPr lang="de-DE" dirty="0" err="1">
                <a:effectLst/>
                <a:latin typeface="Calibri" panose="020F0502020204030204" pitchFamily="34" charset="0"/>
                <a:ea typeface="Calibri" panose="020F0502020204030204" pitchFamily="34" charset="0"/>
                <a:cs typeface="Times New Roman" panose="02020603050405020304" pitchFamily="18" charset="0"/>
              </a:rPr>
              <a:t>Bleierzformation</a:t>
            </a:r>
            <a:r>
              <a:rPr lang="de-DE" dirty="0">
                <a:effectLst/>
                <a:latin typeface="Calibri" panose="020F0502020204030204" pitchFamily="34" charset="0"/>
                <a:ea typeface="Calibri" panose="020F0502020204030204" pitchFamily="34" charset="0"/>
                <a:cs typeface="Times New Roman" panose="02020603050405020304" pitchFamily="18" charset="0"/>
              </a:rPr>
              <a:t> sehr ähnlich ist. </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12</a:t>
            </a:fld>
            <a:endParaRPr lang="de-DE"/>
          </a:p>
        </p:txBody>
      </p:sp>
    </p:spTree>
    <p:extLst>
      <p:ext uri="{BB962C8B-B14F-4D97-AF65-F5344CB8AC3E}">
        <p14:creationId xmlns:p14="http://schemas.microsoft.com/office/powerpoint/2010/main" val="4067495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4DE8A8CE-E7E3-4799-A6F7-B48D0ABAB4F8}" type="slidenum">
              <a:rPr lang="de-DE" smtClean="0"/>
              <a:t>13</a:t>
            </a:fld>
            <a:endParaRPr lang="de-DE"/>
          </a:p>
        </p:txBody>
      </p:sp>
    </p:spTree>
    <p:extLst>
      <p:ext uri="{BB962C8B-B14F-4D97-AF65-F5344CB8AC3E}">
        <p14:creationId xmlns:p14="http://schemas.microsoft.com/office/powerpoint/2010/main" val="1065677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14		Granulit (Weißstein und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Pyroxengranulit</a:t>
            </a:r>
            <a:r>
              <a:rPr lang="de-DE" sz="1200" i="1" dirty="0">
                <a:effectLst/>
                <a:latin typeface="Calibri" panose="020F0502020204030204" pitchFamily="34" charset="0"/>
                <a:ea typeface="Calibri" panose="020F0502020204030204" pitchFamily="34" charset="0"/>
                <a:cs typeface="Times New Roman" panose="02020603050405020304" pitchFamily="18" charset="0"/>
              </a:rPr>
              <a:t>)</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Chemnitz-Borna – Betonkernbrücke der ehemaligen Industriebahn. Verkleidung mit Granulit (Weißstein) (1903).</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 – vor dem Stadtarchiv. Pflaster aus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Pyroxengranulit</a:t>
            </a:r>
            <a:r>
              <a:rPr lang="de-DE" sz="1200" dirty="0">
                <a:effectLst/>
                <a:latin typeface="Calibri" panose="020F0502020204030204" pitchFamily="34" charset="0"/>
                <a:ea typeface="Calibri" panose="020F0502020204030204" pitchFamily="34" charset="0"/>
                <a:cs typeface="Times New Roman" panose="02020603050405020304" pitchFamily="18" charset="0"/>
              </a:rPr>
              <a:t> mit Granatband (Unterschied zum Basalt).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Wittgensdorf</a:t>
            </a:r>
            <a:r>
              <a:rPr lang="de-DE" sz="1200" dirty="0">
                <a:effectLst/>
                <a:latin typeface="Calibri" panose="020F0502020204030204" pitchFamily="34" charset="0"/>
                <a:ea typeface="Calibri" panose="020F0502020204030204" pitchFamily="34" charset="0"/>
                <a:cs typeface="Times New Roman" panose="02020603050405020304" pitchFamily="18" charset="0"/>
              </a:rPr>
              <a:t> – Türeinfassung mit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Pyroxengranulit</a:t>
            </a:r>
            <a:r>
              <a:rPr lang="de-DE" sz="1200" dirty="0">
                <a:effectLst/>
                <a:latin typeface="Calibri" panose="020F0502020204030204" pitchFamily="34" charset="0"/>
                <a:ea typeface="Calibri" panose="020F0502020204030204" pitchFamily="34" charset="0"/>
                <a:cs typeface="Times New Roman" panose="02020603050405020304" pitchFamily="18" charset="0"/>
              </a:rPr>
              <a:t> (schwarz) und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Mittweidaer</a:t>
            </a:r>
            <a:r>
              <a:rPr lang="de-DE" sz="1200" dirty="0">
                <a:effectLst/>
                <a:latin typeface="Calibri" panose="020F0502020204030204" pitchFamily="34" charset="0"/>
                <a:ea typeface="Calibri" panose="020F0502020204030204" pitchFamily="34" charset="0"/>
                <a:cs typeface="Times New Roman" panose="02020603050405020304" pitchFamily="18" charset="0"/>
              </a:rPr>
              <a:t> Granit (rötlich).</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14</a:t>
            </a:fld>
            <a:endParaRPr lang="de-DE"/>
          </a:p>
        </p:txBody>
      </p:sp>
    </p:spTree>
    <p:extLst>
      <p:ext uri="{BB962C8B-B14F-4D97-AF65-F5344CB8AC3E}">
        <p14:creationId xmlns:p14="http://schemas.microsoft.com/office/powerpoint/2010/main" val="2160617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15		Verschiedene Schiefer</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Oelsnitz-</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Neuwürschnitz</a:t>
            </a:r>
            <a:r>
              <a:rPr lang="de-DE" sz="1200" dirty="0">
                <a:effectLst/>
                <a:latin typeface="Calibri" panose="020F0502020204030204" pitchFamily="34" charset="0"/>
                <a:ea typeface="Calibri" panose="020F0502020204030204" pitchFamily="34" charset="0"/>
                <a:cs typeface="Times New Roman" panose="02020603050405020304" pitchFamily="18" charset="0"/>
              </a:rPr>
              <a:t> – Lutherkirche „kleine Frauenkirche“ (1925). Grünstein aus dem benachbarten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Thierfeld</a:t>
            </a:r>
            <a:r>
              <a:rPr lang="de-DE" sz="1200" dirty="0">
                <a:effectLst/>
                <a:latin typeface="Calibri" panose="020F0502020204030204" pitchFamily="34" charset="0"/>
                <a:ea typeface="Calibri" panose="020F0502020204030204" pitchFamily="34" charset="0"/>
                <a:cs typeface="Times New Roman" panose="02020603050405020304" pitchFamily="18" charset="0"/>
              </a:rPr>
              <a:t>. Unbehauene dunkle Schiefer im 20 Jh. vermehrt verwendet.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Hohenstein-Wüstenbrand – Mausoleum auf dem Friedhof. Harthauer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Chloritschiefer</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Flatschentuff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im Chemnitzer Raum vielfach verwendet.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 – Kreuzkirche.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Dittersdorfer</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Chloritschiefer</a:t>
            </a:r>
            <a:r>
              <a:rPr lang="de-DE" sz="1200" dirty="0">
                <a:effectLst/>
                <a:latin typeface="Calibri" panose="020F0502020204030204" pitchFamily="34" charset="0"/>
                <a:ea typeface="Calibri" panose="020F0502020204030204" pitchFamily="34" charset="0"/>
                <a:cs typeface="Times New Roman" panose="02020603050405020304" pitchFamily="18" charset="0"/>
              </a:rPr>
              <a:t>, ähnlich wie Harthauer, aber ohne „Flatschen“.</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15</a:t>
            </a:fld>
            <a:endParaRPr lang="de-DE"/>
          </a:p>
        </p:txBody>
      </p:sp>
    </p:spTree>
    <p:extLst>
      <p:ext uri="{BB962C8B-B14F-4D97-AF65-F5344CB8AC3E}">
        <p14:creationId xmlns:p14="http://schemas.microsoft.com/office/powerpoint/2010/main" val="221028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16 	Schiefer von Lößnitz-</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Affalter</a:t>
            </a:r>
            <a:r>
              <a:rPr lang="de-DE" sz="1200" b="1" i="1"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Lößnitz-</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Affalter</a:t>
            </a:r>
            <a:r>
              <a:rPr lang="de-DE" sz="1200" dirty="0">
                <a:effectLst/>
                <a:latin typeface="Calibri" panose="020F0502020204030204" pitchFamily="34" charset="0"/>
                <a:ea typeface="Calibri" panose="020F0502020204030204" pitchFamily="34" charset="0"/>
                <a:cs typeface="Times New Roman" panose="02020603050405020304" pitchFamily="18" charset="0"/>
              </a:rPr>
              <a:t> - als Dachschieferregion bekannt, auch andere Steinprodukte, insbesondere Grabdenkmale. In OT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Dreihansen</a:t>
            </a:r>
            <a:r>
              <a:rPr lang="de-DE" sz="1200" dirty="0">
                <a:effectLst/>
                <a:latin typeface="Calibri" panose="020F0502020204030204" pitchFamily="34" charset="0"/>
                <a:ea typeface="Calibri" panose="020F0502020204030204" pitchFamily="34" charset="0"/>
                <a:cs typeface="Times New Roman" panose="02020603050405020304" pitchFamily="18" charset="0"/>
              </a:rPr>
              <a:t> schwarze Schiefer, in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Affalter</a:t>
            </a:r>
            <a:r>
              <a:rPr lang="de-DE" sz="1200" dirty="0">
                <a:effectLst/>
                <a:latin typeface="Calibri" panose="020F0502020204030204" pitchFamily="34" charset="0"/>
                <a:ea typeface="Calibri" panose="020F0502020204030204" pitchFamily="34" charset="0"/>
                <a:cs typeface="Times New Roman" panose="02020603050405020304" pitchFamily="18" charset="0"/>
              </a:rPr>
              <a:t> mehr grünliche Schiefer gebrochen. Erstere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restistenter</a:t>
            </a:r>
            <a:r>
              <a:rPr lang="de-DE" sz="1200" dirty="0">
                <a:effectLst/>
                <a:latin typeface="Calibri" panose="020F0502020204030204" pitchFamily="34" charset="0"/>
                <a:ea typeface="Calibri" panose="020F0502020204030204" pitchFamily="34" charset="0"/>
                <a:cs typeface="Times New Roman" panose="02020603050405020304" pitchFamily="18" charset="0"/>
              </a:rPr>
              <a:t>. Vielerorts sind Zeugnisse auf Friedhöfen noch zu finden.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 – Sockelmauersteine aus letzter Produktion (1930er Jahre), letzte Abbauversuche, gewissermaßen aus Verzweiflung. </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16</a:t>
            </a:fld>
            <a:endParaRPr lang="de-DE"/>
          </a:p>
        </p:txBody>
      </p:sp>
    </p:spTree>
    <p:extLst>
      <p:ext uri="{BB962C8B-B14F-4D97-AF65-F5344CB8AC3E}">
        <p14:creationId xmlns:p14="http://schemas.microsoft.com/office/powerpoint/2010/main" val="635310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17		Sandsteine des West- und Mittleren Erzgebirges</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Hartenstein-</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Thierfeld</a:t>
            </a:r>
            <a:r>
              <a:rPr lang="de-DE" sz="1200" dirty="0">
                <a:effectLst/>
                <a:latin typeface="Calibri" panose="020F0502020204030204" pitchFamily="34" charset="0"/>
                <a:ea typeface="Calibri" panose="020F0502020204030204" pitchFamily="34" charset="0"/>
                <a:cs typeface="Times New Roman" panose="02020603050405020304" pitchFamily="18" charset="0"/>
              </a:rPr>
              <a:t> – Taufstein und Sakramentshäuschen aus karbonischem Zwickauer Kohlesandstein. Umfänglich verbaut in der Marien- und Katharinenkirche in Zwickau wie auch in der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Wolfgangskirche</a:t>
            </a:r>
            <a:r>
              <a:rPr lang="de-DE" sz="1200" dirty="0">
                <a:effectLst/>
                <a:latin typeface="Calibri" panose="020F0502020204030204" pitchFamily="34" charset="0"/>
                <a:ea typeface="Calibri" panose="020F0502020204030204" pitchFamily="34" charset="0"/>
                <a:cs typeface="Times New Roman" panose="02020603050405020304" pitchFamily="18" charset="0"/>
              </a:rPr>
              <a:t> in Schneeberg.</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Neukirchen – Sandsteine und Konglomerate des Rotliegend von Chemnitz-Markersdorf, im romanischen Kern der Pfarrkirche von Neukirchen verbaut. </a:t>
            </a:r>
          </a:p>
          <a:p>
            <a:r>
              <a:rPr lang="de-DE" sz="1200" dirty="0">
                <a:effectLst/>
                <a:latin typeface="Calibri" panose="020F0502020204030204" pitchFamily="34" charset="0"/>
                <a:ea typeface="Calibri" panose="020F0502020204030204" pitchFamily="34" charset="0"/>
                <a:cs typeface="Times New Roman" panose="02020603050405020304" pitchFamily="18" charset="0"/>
              </a:rPr>
              <a:t>Annaberg-Buchholz – Annenkirche. Fenstergewände und Eckmauerung aus Sandstein von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Černovice</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Tschernowitz</a:t>
            </a:r>
            <a:r>
              <a:rPr lang="de-DE" sz="1200" dirty="0">
                <a:effectLst/>
                <a:latin typeface="Calibri" panose="020F0502020204030204" pitchFamily="34" charset="0"/>
                <a:ea typeface="Calibri" panose="020F0502020204030204" pitchFamily="34" charset="0"/>
                <a:cs typeface="Times New Roman" panose="02020603050405020304" pitchFamily="18" charset="0"/>
              </a:rPr>
              <a:t>) bei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Comutov</a:t>
            </a:r>
            <a:r>
              <a:rPr lang="de-DE" sz="1200" dirty="0">
                <a:effectLst/>
                <a:latin typeface="Calibri" panose="020F0502020204030204" pitchFamily="34" charset="0"/>
                <a:ea typeface="Calibri" panose="020F0502020204030204" pitchFamily="34" charset="0"/>
                <a:cs typeface="Times New Roman" panose="02020603050405020304" pitchFamily="18" charset="0"/>
              </a:rPr>
              <a:t> (Komotau).</a:t>
            </a:r>
            <a:endParaRPr lang="de-DE" dirty="0"/>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17</a:t>
            </a:fld>
            <a:endParaRPr lang="de-DE"/>
          </a:p>
        </p:txBody>
      </p:sp>
    </p:spTree>
    <p:extLst>
      <p:ext uri="{BB962C8B-B14F-4D97-AF65-F5344CB8AC3E}">
        <p14:creationId xmlns:p14="http://schemas.microsoft.com/office/powerpoint/2010/main" val="895315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18 	Sandsteine Osterzgebirge</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Altenberg-Geising – Lauenstein, Stadtkirche, Epitaph in der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Bünaukapelle</a:t>
            </a:r>
            <a:r>
              <a:rPr lang="de-DE" sz="1200" dirty="0">
                <a:effectLst/>
                <a:latin typeface="Calibri" panose="020F0502020204030204" pitchFamily="34" charset="0"/>
                <a:ea typeface="Calibri" panose="020F0502020204030204" pitchFamily="34" charset="0"/>
                <a:cs typeface="Times New Roman" panose="02020603050405020304" pitchFamily="18" charset="0"/>
              </a:rPr>
              <a:t> (um 1609). Bildsandstein vom Typ Cotta aus dem Elbsandsteingebirge, auch andere Gesteine beteiligt.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Nossen-</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Altzella</a:t>
            </a:r>
            <a:r>
              <a:rPr lang="de-DE" sz="1200" dirty="0">
                <a:effectLst/>
                <a:latin typeface="Calibri" panose="020F0502020204030204" pitchFamily="34" charset="0"/>
                <a:ea typeface="Calibri" panose="020F0502020204030204" pitchFamily="34" charset="0"/>
                <a:cs typeface="Times New Roman" panose="02020603050405020304" pitchFamily="18" charset="0"/>
              </a:rPr>
              <a:t> –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ehemal</a:t>
            </a:r>
            <a:r>
              <a:rPr lang="de-DE" sz="1200" dirty="0">
                <a:effectLst/>
                <a:latin typeface="Calibri" panose="020F0502020204030204" pitchFamily="34" charset="0"/>
                <a:ea typeface="Calibri" panose="020F0502020204030204" pitchFamily="34" charset="0"/>
                <a:cs typeface="Times New Roman" panose="02020603050405020304" pitchFamily="18" charset="0"/>
              </a:rPr>
              <a:t>. Zisterzienserkloster. Romanisches Kapitell (vermutl. 12. Jh.) aus Tigersandstein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konkretionäre</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Fe</a:t>
            </a:r>
            <a:r>
              <a:rPr lang="de-DE" sz="1200" dirty="0">
                <a:effectLst/>
                <a:latin typeface="Calibri" panose="020F0502020204030204" pitchFamily="34" charset="0"/>
                <a:ea typeface="Calibri" panose="020F0502020204030204" pitchFamily="34" charset="0"/>
                <a:cs typeface="Times New Roman" panose="02020603050405020304" pitchFamily="18" charset="0"/>
              </a:rPr>
              <a:t>-</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Mn</a:t>
            </a:r>
            <a:r>
              <a:rPr lang="de-DE" sz="1200" dirty="0">
                <a:effectLst/>
                <a:latin typeface="Calibri" panose="020F0502020204030204" pitchFamily="34" charset="0"/>
                <a:ea typeface="Calibri" panose="020F0502020204030204" pitchFamily="34" charset="0"/>
                <a:cs typeface="Times New Roman" panose="02020603050405020304" pitchFamily="18" charset="0"/>
              </a:rPr>
              <a:t>-Flecken), wohl von der Heidenschanze bei Dresden-Coschütz (früheste Besiedlung nachgewiesen). Gestein dort beobachtet.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Freiberg – Dom St. Marien. Goldene Pforte. Grillenburger Sandstein (Tharandter Wald), um 1225.  </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18</a:t>
            </a:fld>
            <a:endParaRPr lang="de-DE"/>
          </a:p>
        </p:txBody>
      </p:sp>
    </p:spTree>
    <p:extLst>
      <p:ext uri="{BB962C8B-B14F-4D97-AF65-F5344CB8AC3E}">
        <p14:creationId xmlns:p14="http://schemas.microsoft.com/office/powerpoint/2010/main" val="1783442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400549"/>
            <a:ext cx="5486400" cy="4227635"/>
          </a:xfrm>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19		Granite</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de-DE" dirty="0">
                <a:effectLst/>
                <a:latin typeface="Calibri" panose="020F0502020204030204" pitchFamily="34" charset="0"/>
                <a:ea typeface="Calibri" panose="020F0502020204030204" pitchFamily="34" charset="0"/>
                <a:cs typeface="Times New Roman" panose="02020603050405020304" pitchFamily="18" charset="0"/>
              </a:rPr>
              <a:t>Unterscheidung der Granite nach geochemischen Kriterien ist weit fortgeschritten. Plausibel und einprägsam die Gliederung in zwei Grundtypen: Gebirgsgranite (Normalgranite) und die Erzgebirgsgranite (Zinngranite, Anreicherungen von </a:t>
            </a:r>
            <a:r>
              <a:rPr lang="de-DE" dirty="0" err="1">
                <a:effectLst/>
                <a:latin typeface="Calibri" panose="020F0502020204030204" pitchFamily="34" charset="0"/>
                <a:ea typeface="Calibri" panose="020F0502020204030204" pitchFamily="34" charset="0"/>
                <a:cs typeface="Times New Roman" panose="02020603050405020304" pitchFamily="18" charset="0"/>
              </a:rPr>
              <a:t>Sn</a:t>
            </a:r>
            <a:r>
              <a:rPr lang="de-DE" dirty="0">
                <a:effectLst/>
                <a:latin typeface="Calibri" panose="020F0502020204030204" pitchFamily="34" charset="0"/>
                <a:ea typeface="Calibri" panose="020F0502020204030204" pitchFamily="34" charset="0"/>
                <a:cs typeface="Times New Roman" panose="02020603050405020304" pitchFamily="18" charset="0"/>
              </a:rPr>
              <a:t>, W, Mo, Li, Be u.a.).</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Wildenfels – Kirchberger Granit zur Treppe verarbeitet, mit großen K-Feldspäten (Gebirgsgranit).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Johanngeorgenstadt – in der Neustadt (in 1950er Jahren erbaut), Treppenwange mit Auer Granit von Auerhammer (Gebirgsgranit) und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Blauenthaler</a:t>
            </a:r>
            <a:r>
              <a:rPr lang="de-DE" sz="1200" dirty="0">
                <a:effectLst/>
                <a:latin typeface="Calibri" panose="020F0502020204030204" pitchFamily="34" charset="0"/>
                <a:ea typeface="Calibri" panose="020F0502020204030204" pitchFamily="34" charset="0"/>
                <a:cs typeface="Times New Roman" panose="02020603050405020304" pitchFamily="18" charset="0"/>
              </a:rPr>
              <a:t> Granit (Erzgebirgsgranit).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Johanngeorgenstadt - Granit vom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Gleesberg</a:t>
            </a:r>
            <a:r>
              <a:rPr lang="de-DE" sz="1200" dirty="0">
                <a:effectLst/>
                <a:latin typeface="Calibri" panose="020F0502020204030204" pitchFamily="34" charset="0"/>
                <a:ea typeface="Calibri" panose="020F0502020204030204" pitchFamily="34" charset="0"/>
                <a:cs typeface="Times New Roman" panose="02020603050405020304" pitchFamily="18" charset="0"/>
              </a:rPr>
              <a:t> bei Schneeberg (Gebirgsgranit) mit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Gneiseinschluss</a:t>
            </a:r>
            <a:r>
              <a:rPr lang="de-DE" sz="12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Zwönitz - Sühnekreuzt aus dem Granit der Greifensteine (Erzgebirgsgranit).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Brand-</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Erbisdorf</a:t>
            </a:r>
            <a:r>
              <a:rPr lang="de-DE" sz="1200" dirty="0">
                <a:effectLst/>
                <a:latin typeface="Calibri" panose="020F0502020204030204" pitchFamily="34" charset="0"/>
                <a:ea typeface="Calibri" panose="020F0502020204030204" pitchFamily="34" charset="0"/>
                <a:cs typeface="Times New Roman" panose="02020603050405020304" pitchFamily="18" charset="0"/>
              </a:rPr>
              <a:t> – Sockel der Triangulierungsstation Langenberg-</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Tännicht</a:t>
            </a:r>
            <a:r>
              <a:rPr lang="de-DE" sz="1200" dirty="0">
                <a:effectLst/>
                <a:latin typeface="Calibri" panose="020F0502020204030204" pitchFamily="34" charset="0"/>
                <a:ea typeface="Calibri" panose="020F0502020204030204" pitchFamily="34" charset="0"/>
                <a:cs typeface="Times New Roman" panose="02020603050405020304" pitchFamily="18" charset="0"/>
              </a:rPr>
              <a:t> bei Brand-</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Erbisdorf</a:t>
            </a:r>
            <a:r>
              <a:rPr lang="de-DE" sz="1200" dirty="0">
                <a:effectLst/>
                <a:latin typeface="Calibri" panose="020F0502020204030204" pitchFamily="34" charset="0"/>
                <a:ea typeface="Calibri" panose="020F0502020204030204" pitchFamily="34" charset="0"/>
                <a:cs typeface="Times New Roman" panose="02020603050405020304" pitchFamily="18" charset="0"/>
              </a:rPr>
              <a:t> (1868),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Niederbobritzscher</a:t>
            </a:r>
            <a:r>
              <a:rPr lang="de-DE" sz="1200" dirty="0">
                <a:effectLst/>
                <a:latin typeface="Calibri" panose="020F0502020204030204" pitchFamily="34" charset="0"/>
                <a:ea typeface="Calibri" panose="020F0502020204030204" pitchFamily="34" charset="0"/>
                <a:cs typeface="Times New Roman" panose="02020603050405020304" pitchFamily="18" charset="0"/>
              </a:rPr>
              <a:t> Granit (Gebirgsgranit).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Bad Gottleuba-Berggießhübel –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Gottleubaer</a:t>
            </a:r>
            <a:r>
              <a:rPr lang="de-DE" sz="1200" dirty="0">
                <a:effectLst/>
                <a:latin typeface="Calibri" panose="020F0502020204030204" pitchFamily="34" charset="0"/>
                <a:ea typeface="Calibri" panose="020F0502020204030204" pitchFamily="34" charset="0"/>
                <a:cs typeface="Times New Roman" panose="02020603050405020304" pitchFamily="18" charset="0"/>
              </a:rPr>
              <a:t> Granit (wegen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Turmalinführung</a:t>
            </a:r>
            <a:r>
              <a:rPr lang="de-DE" sz="1200" dirty="0">
                <a:effectLst/>
                <a:latin typeface="Calibri" panose="020F0502020204030204" pitchFamily="34" charset="0"/>
                <a:ea typeface="Calibri" panose="020F0502020204030204" pitchFamily="34" charset="0"/>
                <a:cs typeface="Times New Roman" panose="02020603050405020304" pitchFamily="18" charset="0"/>
              </a:rPr>
              <a:t> dem Erzgebirgsgranit nahe).</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19</a:t>
            </a:fld>
            <a:endParaRPr lang="de-DE"/>
          </a:p>
        </p:txBody>
      </p:sp>
    </p:spTree>
    <p:extLst>
      <p:ext uri="{BB962C8B-B14F-4D97-AF65-F5344CB8AC3E}">
        <p14:creationId xmlns:p14="http://schemas.microsoft.com/office/powerpoint/2010/main" val="3476944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20 	Zwei Granite von Aue-Schwarzenberg</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Lauter - Pfarrkirche, schwerfällige Steinfigur nach Dehio, Darstellung des Apostels Andreas, wohl vor 1628, Lauterer Granit (Gebirgsgranit), seltene Steinnutzung.</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Schwarzenberg – Berg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Rockelmann</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Rockelmanngranit</a:t>
            </a:r>
            <a:r>
              <a:rPr lang="de-DE" sz="1200" dirty="0">
                <a:effectLst/>
                <a:latin typeface="Calibri" panose="020F0502020204030204" pitchFamily="34" charset="0"/>
                <a:ea typeface="Calibri" panose="020F0502020204030204" pitchFamily="34" charset="0"/>
                <a:cs typeface="Times New Roman" panose="02020603050405020304" pitchFamily="18" charset="0"/>
              </a:rPr>
              <a:t> (Gebirgsgranit).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Zu Propagandazwecken in der Zeit des Nationalsozialismus im „Freiwilligen  Reichsarbeitsdienst“ errichtete „Grenzlandfeierstätte“, 22.000 m</a:t>
            </a:r>
            <a:r>
              <a:rPr lang="de-DE" sz="1200" baseline="30000" dirty="0">
                <a:effectLst/>
                <a:latin typeface="Calibri" panose="020F0502020204030204" pitchFamily="34" charset="0"/>
                <a:ea typeface="Calibri" panose="020F0502020204030204" pitchFamily="34" charset="0"/>
                <a:cs typeface="Times New Roman" panose="02020603050405020304" pitchFamily="18" charset="0"/>
              </a:rPr>
              <a:t>3 </a:t>
            </a:r>
            <a:r>
              <a:rPr lang="de-DE" sz="1200" dirty="0">
                <a:effectLst/>
                <a:latin typeface="Calibri" panose="020F0502020204030204" pitchFamily="34" charset="0"/>
                <a:ea typeface="Calibri" panose="020F0502020204030204" pitchFamily="34" charset="0"/>
                <a:cs typeface="Times New Roman" panose="02020603050405020304" pitchFamily="18" charset="0"/>
              </a:rPr>
              <a:t>mussten bewegt werden. Heute als Waldbühne größte Freilichtbühne Sachsens.</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20</a:t>
            </a:fld>
            <a:endParaRPr lang="de-DE"/>
          </a:p>
        </p:txBody>
      </p:sp>
    </p:spTree>
    <p:extLst>
      <p:ext uri="{BB962C8B-B14F-4D97-AF65-F5344CB8AC3E}">
        <p14:creationId xmlns:p14="http://schemas.microsoft.com/office/powerpoint/2010/main" val="2875293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21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Mittweidaer</a:t>
            </a:r>
            <a:r>
              <a:rPr lang="de-DE" sz="1200" b="1" i="1" dirty="0">
                <a:effectLst/>
                <a:latin typeface="Calibri" panose="020F0502020204030204" pitchFamily="34" charset="0"/>
                <a:ea typeface="Calibri" panose="020F0502020204030204" pitchFamily="34" charset="0"/>
                <a:cs typeface="Times New Roman" panose="02020603050405020304" pitchFamily="18" charset="0"/>
              </a:rPr>
              <a:t> Granit</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 - Verwaltungsgebäude an der Altchemnitzer Straße, Quadermauerung.</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Roßwein – gern genutztes Gestein als Straßenpflaster, deutlich rot gefärbt. </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21</a:t>
            </a:fld>
            <a:endParaRPr lang="de-DE"/>
          </a:p>
        </p:txBody>
      </p:sp>
    </p:spTree>
    <p:extLst>
      <p:ext uri="{BB962C8B-B14F-4D97-AF65-F5344CB8AC3E}">
        <p14:creationId xmlns:p14="http://schemas.microsoft.com/office/powerpoint/2010/main" val="1340431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22		Gangporphyre im Osterzgebirge</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Nossen-</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Altzella</a:t>
            </a:r>
            <a:r>
              <a:rPr lang="de-DE" sz="1200" dirty="0">
                <a:effectLst/>
                <a:latin typeface="Calibri" panose="020F0502020204030204" pitchFamily="34" charset="0"/>
                <a:ea typeface="Calibri" panose="020F0502020204030204" pitchFamily="34" charset="0"/>
                <a:cs typeface="Times New Roman" panose="02020603050405020304" pitchFamily="18" charset="0"/>
              </a:rPr>
              <a:t> – Am Eingangsportal Quarzporphyr (Gangporphyr), wie er im Tal der Freiberger Mulde gebrochen wurde, im Wechsel mit Tigersandstein, um 1200 erbaut.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Siebenlehn – Bruchstein-Straßenpflaster aus Quarzporphyr in Siebenlehn.</a:t>
            </a:r>
          </a:p>
          <a:p>
            <a:pPr>
              <a:lnSpc>
                <a:spcPct val="107000"/>
              </a:lnSpc>
              <a:spcAft>
                <a:spcPts val="800"/>
              </a:spcAft>
            </a:pPr>
            <a:r>
              <a:rPr lang="de-DE" sz="1200" dirty="0" err="1">
                <a:effectLst/>
                <a:latin typeface="Calibri" panose="020F0502020204030204" pitchFamily="34" charset="0"/>
                <a:ea typeface="Calibri" panose="020F0502020204030204" pitchFamily="34" charset="0"/>
                <a:cs typeface="Times New Roman" panose="02020603050405020304" pitchFamily="18" charset="0"/>
              </a:rPr>
              <a:t>Zinnwald</a:t>
            </a:r>
            <a:r>
              <a:rPr lang="de-DE" sz="1200" dirty="0">
                <a:effectLst/>
                <a:latin typeface="Calibri" panose="020F0502020204030204" pitchFamily="34" charset="0"/>
                <a:ea typeface="Calibri" panose="020F0502020204030204" pitchFamily="34" charset="0"/>
                <a:cs typeface="Times New Roman" panose="02020603050405020304" pitchFamily="18" charset="0"/>
              </a:rPr>
              <a:t> – Granitporphyr von Altenberg, hier als Pochsohle eines Pochwerkes.</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22</a:t>
            </a:fld>
            <a:endParaRPr lang="de-DE"/>
          </a:p>
        </p:txBody>
      </p:sp>
    </p:spTree>
    <p:extLst>
      <p:ext uri="{BB962C8B-B14F-4D97-AF65-F5344CB8AC3E}">
        <p14:creationId xmlns:p14="http://schemas.microsoft.com/office/powerpoint/2010/main" val="453891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23		Effusive Porphyre</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	Keine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Ignimbrit</a:t>
            </a:r>
            <a:r>
              <a:rPr lang="de-DE" sz="1200" dirty="0">
                <a:effectLst/>
                <a:latin typeface="Calibri" panose="020F0502020204030204" pitchFamily="34" charset="0"/>
                <a:ea typeface="Calibri" panose="020F0502020204030204" pitchFamily="34" charset="0"/>
                <a:cs typeface="Times New Roman" panose="02020603050405020304" pitchFamily="18" charset="0"/>
              </a:rPr>
              <a:t>-Diskussion gewollt, diese Gesteine sind inbegriffen.</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Zwickau – am Kornhaus nachgestaltete Fundamente der ehemaligen Stadtarchitektur. Darin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Phänovitrorhyodacit</a:t>
            </a:r>
            <a:r>
              <a:rPr lang="de-DE" sz="1200" dirty="0">
                <a:effectLst/>
                <a:latin typeface="Calibri" panose="020F0502020204030204" pitchFamily="34" charset="0"/>
                <a:ea typeface="Calibri" panose="020F0502020204030204" pitchFamily="34" charset="0"/>
                <a:cs typeface="Times New Roman" panose="02020603050405020304" pitchFamily="18" charset="0"/>
              </a:rPr>
              <a:t> und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Rhyodacitglas</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Für den Interessierten besser als Pechstein und Quarzporphyr bezeichnet.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Flöha –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Flöhaer</a:t>
            </a:r>
            <a:r>
              <a:rPr lang="de-DE" sz="1200" dirty="0">
                <a:effectLst/>
                <a:latin typeface="Calibri" panose="020F0502020204030204" pitchFamily="34" charset="0"/>
                <a:ea typeface="Calibri" panose="020F0502020204030204" pitchFamily="34" charset="0"/>
                <a:cs typeface="Times New Roman" panose="02020603050405020304" pitchFamily="18" charset="0"/>
              </a:rPr>
              <a:t> Quarzporphyr für Mauerwerk, kein Bildstein, meist als Polygonmauerwerk verwendet.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Freital-</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Potschappel</a:t>
            </a:r>
            <a:r>
              <a:rPr lang="de-DE" sz="1200" dirty="0">
                <a:effectLst/>
                <a:latin typeface="Calibri" panose="020F0502020204030204" pitchFamily="34" charset="0"/>
                <a:ea typeface="Calibri" panose="020F0502020204030204" pitchFamily="34" charset="0"/>
                <a:cs typeface="Times New Roman" panose="02020603050405020304" pitchFamily="18" charset="0"/>
              </a:rPr>
              <a:t> – Bahnhofsgebäude mit Polygonmauerwerk des „störrigen“ Porphyrits (Andesit).</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23</a:t>
            </a:fld>
            <a:endParaRPr lang="de-DE"/>
          </a:p>
        </p:txBody>
      </p:sp>
    </p:spTree>
    <p:extLst>
      <p:ext uri="{BB962C8B-B14F-4D97-AF65-F5344CB8AC3E}">
        <p14:creationId xmlns:p14="http://schemas.microsoft.com/office/powerpoint/2010/main" val="42417445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400550"/>
            <a:ext cx="5486400" cy="4469912"/>
          </a:xfrm>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24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Porphyrtuffe</a:t>
            </a:r>
            <a:r>
              <a:rPr lang="de-DE" sz="1200" b="1" i="1" dirty="0">
                <a:effectLst/>
                <a:latin typeface="Calibri" panose="020F0502020204030204" pitchFamily="34" charset="0"/>
                <a:ea typeface="Calibri" panose="020F0502020204030204" pitchFamily="34" charset="0"/>
                <a:cs typeface="Times New Roman" panose="02020603050405020304" pitchFamily="18" charset="0"/>
              </a:rPr>
              <a:t> des Rotliegend im Erzgebirgischen Beckens (heute 	Chemnitzer Becken)</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Vorbemerkung:</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2 Schichtpakete im Erzgebirgischen Becken mit vulkanischen Aktivitäten:</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Planitzer</a:t>
            </a:r>
            <a:r>
              <a:rPr lang="de-DE" sz="1200" dirty="0">
                <a:effectLst/>
                <a:latin typeface="Calibri" panose="020F0502020204030204" pitchFamily="34" charset="0"/>
                <a:ea typeface="Calibri" panose="020F0502020204030204" pitchFamily="34" charset="0"/>
                <a:cs typeface="Times New Roman" panose="02020603050405020304" pitchFamily="18" charset="0"/>
              </a:rPr>
              <a:t> (untere) und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Leukersdorfer</a:t>
            </a:r>
            <a:r>
              <a:rPr lang="de-DE" sz="1200" dirty="0">
                <a:effectLst/>
                <a:latin typeface="Calibri" panose="020F0502020204030204" pitchFamily="34" charset="0"/>
                <a:ea typeface="Calibri" panose="020F0502020204030204" pitchFamily="34" charset="0"/>
                <a:cs typeface="Times New Roman" panose="02020603050405020304" pitchFamily="18" charset="0"/>
              </a:rPr>
              <a:t> Schichten (obere)</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Planitzer</a:t>
            </a:r>
            <a:r>
              <a:rPr lang="de-DE" sz="1200" dirty="0">
                <a:effectLst/>
                <a:latin typeface="Calibri" panose="020F0502020204030204" pitchFamily="34" charset="0"/>
                <a:ea typeface="Calibri" panose="020F0502020204030204" pitchFamily="34" charset="0"/>
                <a:cs typeface="Times New Roman" panose="02020603050405020304" pitchFamily="18" charset="0"/>
              </a:rPr>
              <a:t> Schichten: Kristalltuff mit Vorkommen um Chemnitz 	(weitgehend unbekannt).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	Quarzporphyr (nicht näher betrachtet, weil kein ausgesprochener 	Werkstein).</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Leukersdorfer</a:t>
            </a:r>
            <a:r>
              <a:rPr lang="de-DE" sz="1200" dirty="0">
                <a:effectLst/>
                <a:latin typeface="Calibri" panose="020F0502020204030204" pitchFamily="34" charset="0"/>
                <a:ea typeface="Calibri" panose="020F0502020204030204" pitchFamily="34" charset="0"/>
                <a:cs typeface="Times New Roman" panose="02020603050405020304" pitchFamily="18" charset="0"/>
              </a:rPr>
              <a:t> Schichten: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Zeisigwalder</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Hilbersdorfer</a:t>
            </a:r>
            <a:r>
              <a:rPr lang="de-DE" sz="1200" dirty="0">
                <a:effectLst/>
                <a:latin typeface="Calibri" panose="020F0502020204030204" pitchFamily="34" charset="0"/>
                <a:ea typeface="Calibri" panose="020F0502020204030204" pitchFamily="34" charset="0"/>
                <a:cs typeface="Times New Roman" panose="02020603050405020304" pitchFamily="18" charset="0"/>
              </a:rPr>
              <a:t>), Kapellenberger,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Gückelsberger</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sowie der Tuff am Chemnitzer Schlossberg.</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Chemnitz-Schlossberg – Kristalltuff der Apsis der romanischen Kirche des Benediktinerklosters (1180).</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Zschopau – Reste des Kristalltuff-Fenstergewändes im Bergfried „Dicker Heinrich“ der ehemaligen Burg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Wildeck</a:t>
            </a:r>
            <a:r>
              <a:rPr lang="de-DE" sz="1200" dirty="0">
                <a:effectLst/>
                <a:latin typeface="Calibri" panose="020F0502020204030204" pitchFamily="34" charset="0"/>
                <a:ea typeface="Calibri" panose="020F0502020204030204" pitchFamily="34" charset="0"/>
                <a:cs typeface="Times New Roman" panose="02020603050405020304" pitchFamily="18" charset="0"/>
              </a:rPr>
              <a:t>, 12. Jh.</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Chemnitz-Röhrsdorf – Ehemaliger Türeingang zur Dorfkirche mit Kristalltuffgewände, wohl 12. Jh., mehr zufällig erhalten geblieben. </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24</a:t>
            </a:fld>
            <a:endParaRPr lang="de-DE"/>
          </a:p>
        </p:txBody>
      </p:sp>
    </p:spTree>
    <p:extLst>
      <p:ext uri="{BB962C8B-B14F-4D97-AF65-F5344CB8AC3E}">
        <p14:creationId xmlns:p14="http://schemas.microsoft.com/office/powerpoint/2010/main" val="31724732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25		Kapellenberger Tuff</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Wolkenstein – Stadtkirche St. Bartholomäus, Relief des hl. Georgs, wohl 14. Jh., Kapellenberger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(nach Dehio Sandstein).</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Stollberg – Marienkirche (Anfang 15. Jh.), Spitzbogenportal aus Kapellenberger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Grünhain-Beierfeld – Rippenteil der abgebrochenen Klosterkirche aus Kapellenberger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Ehrenfriedersdorf – Stadtkirche St. Nikolai, Baubeginn um 1400, nicht steinsichtig, bemalt, aber ein steinsichtiges Stück vom Kapellenberger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in einer Mauer an der Kirche erhalten.</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25</a:t>
            </a:fld>
            <a:endParaRPr lang="de-DE"/>
          </a:p>
        </p:txBody>
      </p:sp>
    </p:spTree>
    <p:extLst>
      <p:ext uri="{BB962C8B-B14F-4D97-AF65-F5344CB8AC3E}">
        <p14:creationId xmlns:p14="http://schemas.microsoft.com/office/powerpoint/2010/main" val="9518183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26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Zeisigwaldtuff</a:t>
            </a:r>
            <a:r>
              <a:rPr lang="de-DE" sz="1200" b="1" i="1" dirty="0">
                <a:effectLst/>
                <a:latin typeface="Calibri" panose="020F0502020204030204" pitchFamily="34" charset="0"/>
                <a:ea typeface="Calibri" panose="020F0502020204030204" pitchFamily="34" charset="0"/>
                <a:cs typeface="Times New Roman" panose="02020603050405020304" pitchFamily="18" charset="0"/>
              </a:rPr>
              <a:t>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Hilbersdorfer</a:t>
            </a:r>
            <a:r>
              <a:rPr lang="de-DE" sz="1200" b="1" i="1" dirty="0">
                <a:effectLst/>
                <a:latin typeface="Calibri" panose="020F0502020204030204" pitchFamily="34" charset="0"/>
                <a:ea typeface="Calibri" panose="020F0502020204030204" pitchFamily="34" charset="0"/>
                <a:cs typeface="Times New Roman" panose="02020603050405020304" pitchFamily="18" charset="0"/>
              </a:rPr>
              <a:t> Tuff)</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de-DE" dirty="0">
                <a:effectLst/>
                <a:latin typeface="Calibri" panose="020F0502020204030204" pitchFamily="34" charset="0"/>
                <a:ea typeface="Calibri" panose="020F0502020204030204" pitchFamily="34" charset="0"/>
                <a:cs typeface="Times New Roman" panose="02020603050405020304" pitchFamily="18" charset="0"/>
              </a:rPr>
              <a:t>Von allen </a:t>
            </a:r>
            <a:r>
              <a:rPr lang="de-DE" dirty="0" err="1">
                <a:effectLst/>
                <a:latin typeface="Calibri" panose="020F0502020204030204" pitchFamily="34" charset="0"/>
                <a:ea typeface="Calibri" panose="020F0502020204030204" pitchFamily="34" charset="0"/>
                <a:cs typeface="Times New Roman" panose="02020603050405020304" pitchFamily="18" charset="0"/>
              </a:rPr>
              <a:t>Tuffen</a:t>
            </a:r>
            <a:r>
              <a:rPr lang="de-DE" dirty="0">
                <a:effectLst/>
                <a:latin typeface="Calibri" panose="020F0502020204030204" pitchFamily="34" charset="0"/>
                <a:ea typeface="Calibri" panose="020F0502020204030204" pitchFamily="34" charset="0"/>
                <a:cs typeface="Times New Roman" panose="02020603050405020304" pitchFamily="18" charset="0"/>
              </a:rPr>
              <a:t> der bedeutendste, gute Bearbeitbarkeit zu Werksteinen, umfangreiche Vorkommen, unverputzte Mauern (</a:t>
            </a:r>
            <a:r>
              <a:rPr lang="de-DE" dirty="0" err="1">
                <a:effectLst/>
                <a:latin typeface="Calibri" panose="020F0502020204030204" pitchFamily="34" charset="0"/>
                <a:ea typeface="Calibri" panose="020F0502020204030204" pitchFamily="34" charset="0"/>
                <a:cs typeface="Times New Roman" panose="02020603050405020304" pitchFamily="18" charset="0"/>
              </a:rPr>
              <a:t>Porphyrhäuser</a:t>
            </a:r>
            <a:r>
              <a:rPr lang="de-DE" dirty="0">
                <a:effectLst/>
                <a:latin typeface="Calibri" panose="020F0502020204030204" pitchFamily="34" charset="0"/>
                <a:ea typeface="Calibri" panose="020F0502020204030204" pitchFamily="34" charset="0"/>
                <a:cs typeface="Times New Roman" panose="02020603050405020304" pitchFamily="18" charset="0"/>
              </a:rPr>
              <a:t>) oder Mauerwerke. Das Material war schnell und kostengünstig gewinnbar, damit Gebäude schnell zu errichten.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Schloßkirche</a:t>
            </a:r>
            <a:r>
              <a:rPr lang="de-DE" sz="1200" dirty="0">
                <a:effectLst/>
                <a:latin typeface="Calibri" panose="020F0502020204030204" pitchFamily="34" charset="0"/>
                <a:ea typeface="Calibri" panose="020F0502020204030204" pitchFamily="34" charset="0"/>
                <a:cs typeface="Times New Roman" panose="02020603050405020304" pitchFamily="18" charset="0"/>
              </a:rPr>
              <a:t> – unverputztes Mauerwerk von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aus den Brüchen des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Zeisigwaldes</a:t>
            </a:r>
            <a:r>
              <a:rPr lang="de-DE" sz="1200" dirty="0">
                <a:effectLst/>
                <a:latin typeface="Calibri" panose="020F0502020204030204" pitchFamily="34" charset="0"/>
                <a:ea typeface="Calibri" panose="020F0502020204030204" pitchFamily="34" charset="0"/>
                <a:cs typeface="Times New Roman" panose="02020603050405020304" pitchFamily="18" charset="0"/>
              </a:rPr>
              <a:t> und des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Schloßberges</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Chemnitz-Hilbersdorf – Das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Porphyrhaus</a:t>
            </a:r>
            <a:r>
              <a:rPr lang="de-DE" sz="1200" dirty="0">
                <a:effectLst/>
                <a:latin typeface="Calibri" panose="020F0502020204030204" pitchFamily="34" charset="0"/>
                <a:ea typeface="Calibri" panose="020F0502020204030204" pitchFamily="34" charset="0"/>
                <a:cs typeface="Times New Roman" panose="02020603050405020304" pitchFamily="18" charset="0"/>
              </a:rPr>
              <a:t>“ eines Steinbruchbesitzers (um 1850).</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Chemnitz-Hauptbahnhof – Hinter dem Putz Quadermauerwerk aus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Zeisigwalder</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Seit dem 16. Jahrhundert im mittleren Erzgebirge Hauptmaterial als Werk- und Bildstein. </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26</a:t>
            </a:fld>
            <a:endParaRPr lang="de-DE"/>
          </a:p>
        </p:txBody>
      </p:sp>
    </p:spTree>
    <p:extLst>
      <p:ext uri="{BB962C8B-B14F-4D97-AF65-F5344CB8AC3E}">
        <p14:creationId xmlns:p14="http://schemas.microsoft.com/office/powerpoint/2010/main" val="34842158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27 	Karte der Verbreitung, wo der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Zeisigwaldtuff</a:t>
            </a:r>
            <a:r>
              <a:rPr lang="de-DE" sz="1200" b="1" i="1" dirty="0">
                <a:effectLst/>
                <a:latin typeface="Calibri" panose="020F0502020204030204" pitchFamily="34" charset="0"/>
                <a:ea typeface="Calibri" panose="020F0502020204030204" pitchFamily="34" charset="0"/>
                <a:cs typeface="Times New Roman" panose="02020603050405020304" pitchFamily="18" charset="0"/>
              </a:rPr>
              <a:t> verbaut wurde</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Es handelt sich im Wesentlichen um die Gewände von Gebäudeöffnungen (Türen, Fenster).</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27</a:t>
            </a:fld>
            <a:endParaRPr lang="de-DE"/>
          </a:p>
        </p:txBody>
      </p:sp>
    </p:spTree>
    <p:extLst>
      <p:ext uri="{BB962C8B-B14F-4D97-AF65-F5344CB8AC3E}">
        <p14:creationId xmlns:p14="http://schemas.microsoft.com/office/powerpoint/2010/main" val="2533432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28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Zeisigwaldtuff</a:t>
            </a:r>
            <a:r>
              <a:rPr lang="de-DE" sz="1200" b="1" i="1" dirty="0">
                <a:effectLst/>
                <a:latin typeface="Calibri" panose="020F0502020204030204" pitchFamily="34" charset="0"/>
                <a:ea typeface="Calibri" panose="020F0502020204030204" pitchFamily="34" charset="0"/>
                <a:cs typeface="Times New Roman" panose="02020603050405020304" pitchFamily="18" charset="0"/>
              </a:rPr>
              <a:t> und die  Industrialisierung </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de-DE" dirty="0">
                <a:effectLst/>
                <a:latin typeface="Calibri" panose="020F0502020204030204" pitchFamily="34" charset="0"/>
                <a:ea typeface="Calibri" panose="020F0502020204030204" pitchFamily="34" charset="0"/>
                <a:cs typeface="Times New Roman" panose="02020603050405020304" pitchFamily="18" charset="0"/>
              </a:rPr>
              <a:t>Bei dem </a:t>
            </a:r>
            <a:r>
              <a:rPr lang="de-DE" dirty="0" err="1">
                <a:effectLst/>
                <a:latin typeface="Calibri" panose="020F0502020204030204" pitchFamily="34" charset="0"/>
                <a:ea typeface="Calibri" panose="020F0502020204030204" pitchFamily="34" charset="0"/>
                <a:cs typeface="Times New Roman" panose="02020603050405020304" pitchFamily="18" charset="0"/>
              </a:rPr>
              <a:t>Zeisigwaldtuff</a:t>
            </a:r>
            <a:r>
              <a:rPr lang="de-DE" dirty="0">
                <a:effectLst/>
                <a:latin typeface="Calibri" panose="020F0502020204030204" pitchFamily="34" charset="0"/>
                <a:ea typeface="Calibri" panose="020F0502020204030204" pitchFamily="34" charset="0"/>
                <a:cs typeface="Times New Roman" panose="02020603050405020304" pitchFamily="18" charset="0"/>
              </a:rPr>
              <a:t> kann man von dem Werkstein der Industrialisierung sprechen, da ein vergleichbares Material im mittleren und westlichen Erzgebirge nicht zur Verfügung stand.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Harthau</a:t>
            </a:r>
            <a:r>
              <a:rPr lang="de-DE" sz="1200" dirty="0">
                <a:effectLst/>
                <a:latin typeface="Calibri" panose="020F0502020204030204" pitchFamily="34" charset="0"/>
                <a:ea typeface="Calibri" panose="020F0502020204030204" pitchFamily="34" charset="0"/>
                <a:cs typeface="Times New Roman" panose="02020603050405020304" pitchFamily="18" charset="0"/>
              </a:rPr>
              <a:t> –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Bernhardtsche</a:t>
            </a:r>
            <a:r>
              <a:rPr lang="de-DE" sz="1200" dirty="0">
                <a:effectLst/>
                <a:latin typeface="Calibri" panose="020F0502020204030204" pitchFamily="34" charset="0"/>
                <a:ea typeface="Calibri" panose="020F0502020204030204" pitchFamily="34" charset="0"/>
                <a:cs typeface="Times New Roman" panose="02020603050405020304" pitchFamily="18" charset="0"/>
              </a:rPr>
              <a:t> Spinnerei, erste Baumwoll-Maschinenspinnerei in Sachsen. Baubeginn 1799. Als Werkstein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Zeisigwaldtuff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in Mauern, Säulen und Gewänden, praktisch in allen Bereichen, wo Werksteine zweckmäßig  waren.</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Lugau –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Meinertsche</a:t>
            </a:r>
            <a:r>
              <a:rPr lang="de-DE" sz="1200" dirty="0">
                <a:effectLst/>
                <a:latin typeface="Calibri" panose="020F0502020204030204" pitchFamily="34" charset="0"/>
                <a:ea typeface="Calibri" panose="020F0502020204030204" pitchFamily="34" charset="0"/>
                <a:cs typeface="Times New Roman" panose="02020603050405020304" pitchFamily="18" charset="0"/>
              </a:rPr>
              <a:t> Spinnerei. 1812 von Johann Traugott Lohse errichtet.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¾-Ecksäulen mit Kapitellen und Sockel aus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Hilbersdorfer</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auch alle Gewände. 2016 abgerissen.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Wolkenstein-Himmelmühle – 1834 errichtete Baumwollspinnerei, 286 Fenster, dazu Türen, Treppenstufen  u.a.m. waren aus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Zeisgwalduff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hergestellt, mit Pferdefuhrwerken in das Gebirge gebracht. 2020 abgerissen, alles auf die Mülldeponie.</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28</a:t>
            </a:fld>
            <a:endParaRPr lang="de-DE"/>
          </a:p>
        </p:txBody>
      </p:sp>
    </p:spTree>
    <p:extLst>
      <p:ext uri="{BB962C8B-B14F-4D97-AF65-F5344CB8AC3E}">
        <p14:creationId xmlns:p14="http://schemas.microsoft.com/office/powerpoint/2010/main" val="23553495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29		Kunst am Bauwerk aus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Zeisigwaldtuff</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Burgstädt – Wagnersche Fabrik, Wohn- und Stapelhaus, auch Kattundruckerei, 1763 errichtet, seit 1848 Rathaus. Reicher Bauschmuck aus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Hilbersdorfer</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tragende Teile auch Rochlitzer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 – Ehemaliges Geschäftshaus des Allgemeinen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Consumvereins</a:t>
            </a:r>
            <a:r>
              <a:rPr lang="de-DE" sz="1200" dirty="0">
                <a:effectLst/>
                <a:latin typeface="Calibri" panose="020F0502020204030204" pitchFamily="34" charset="0"/>
                <a:ea typeface="Calibri" panose="020F0502020204030204" pitchFamily="34" charset="0"/>
                <a:cs typeface="Times New Roman" panose="02020603050405020304" pitchFamily="18" charset="0"/>
              </a:rPr>
              <a:t>, Bauschmuck im Jugendstil, um 1900. </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29</a:t>
            </a:fld>
            <a:endParaRPr lang="de-DE"/>
          </a:p>
        </p:txBody>
      </p:sp>
    </p:spTree>
    <p:extLst>
      <p:ext uri="{BB962C8B-B14F-4D97-AF65-F5344CB8AC3E}">
        <p14:creationId xmlns:p14="http://schemas.microsoft.com/office/powerpoint/2010/main" val="393199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30		Grabdenkmale aus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Zeisigwaldtuff</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Chemnitz-Euba – einst als Grabsteine allgegenwärtig, aber selten bewahrt wie hier in Euba nahe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Zeisigwald</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Scheibenberg –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Zeisigwaldtuff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auch im oberen Erzgebirge zu finden neben hellem Elbsandstein und schwarzem bzw. graugrünem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Lößnitzer</a:t>
            </a:r>
            <a:r>
              <a:rPr lang="de-DE" sz="1200" dirty="0">
                <a:effectLst/>
                <a:latin typeface="Calibri" panose="020F0502020204030204" pitchFamily="34" charset="0"/>
                <a:ea typeface="Calibri" panose="020F0502020204030204" pitchFamily="34" charset="0"/>
                <a:cs typeface="Times New Roman" panose="02020603050405020304" pitchFamily="18" charset="0"/>
              </a:rPr>
              <a:t> Schiefer.</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Chemnitz -Rabenstein – Carlowitz-Epitaph, wie aus Holz geschnitzt, aber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Zeisigwaldtuff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30</a:t>
            </a:fld>
            <a:endParaRPr lang="de-DE"/>
          </a:p>
        </p:txBody>
      </p:sp>
    </p:spTree>
    <p:extLst>
      <p:ext uri="{BB962C8B-B14F-4D97-AF65-F5344CB8AC3E}">
        <p14:creationId xmlns:p14="http://schemas.microsoft.com/office/powerpoint/2010/main" val="20920206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31 	Kunst aus </a:t>
            </a:r>
            <a:r>
              <a:rPr lang="de-DE" sz="1200" b="1" i="1" dirty="0" err="1">
                <a:effectLst/>
                <a:latin typeface="Calibri" panose="020F0502020204030204" pitchFamily="34" charset="0"/>
                <a:ea typeface="Calibri" panose="020F0502020204030204" pitchFamily="34" charset="0"/>
                <a:cs typeface="Times New Roman" panose="02020603050405020304" pitchFamily="18" charset="0"/>
              </a:rPr>
              <a:t>Zeisigwaldtuff</a:t>
            </a:r>
            <a:r>
              <a:rPr lang="de-DE" sz="1200" b="1" i="1" dirty="0">
                <a:effectLst/>
                <a:latin typeface="Calibri" panose="020F0502020204030204" pitchFamily="34" charset="0"/>
                <a:ea typeface="Calibri" panose="020F0502020204030204" pitchFamily="34" charset="0"/>
                <a:cs typeface="Times New Roman" panose="02020603050405020304" pitchFamily="18" charset="0"/>
              </a:rPr>
              <a:t> in Annaberg und Wolkenstein </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Annaberg – Annenkirche, Schöne Tür von Hans Witten (1512).</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Annaberg – ebenda, Detail aus den 100 Reliefs der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Emporenbrüstung</a:t>
            </a:r>
            <a:r>
              <a:rPr lang="de-DE" sz="1200" dirty="0">
                <a:effectLst/>
                <a:latin typeface="Calibri" panose="020F0502020204030204" pitchFamily="34" charset="0"/>
                <a:ea typeface="Calibri" panose="020F0502020204030204" pitchFamily="34" charset="0"/>
                <a:cs typeface="Times New Roman" panose="02020603050405020304" pitchFamily="18" charset="0"/>
              </a:rPr>
              <a:t> „Chemnitzer Stein“,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Zeisigwalder</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(Franz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Maidburg</a:t>
            </a:r>
            <a:r>
              <a:rPr lang="de-DE" sz="1200" dirty="0">
                <a:effectLst/>
                <a:latin typeface="Calibri" panose="020F0502020204030204" pitchFamily="34" charset="0"/>
                <a:ea typeface="Calibri" panose="020F0502020204030204" pitchFamily="34" charset="0"/>
                <a:cs typeface="Times New Roman" panose="02020603050405020304" pitchFamily="18" charset="0"/>
              </a:rPr>
              <a:t>, 1520-1524).</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Wolkenstein – Stadtkirche,  Altar mit Apostelfigur (1652), hintere Ansicht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Zeisigwalder</a:t>
            </a:r>
            <a:r>
              <a:rPr lang="de-DE" sz="1200" dirty="0">
                <a:effectLst/>
                <a:latin typeface="Calibri" panose="020F0502020204030204" pitchFamily="34" charset="0"/>
                <a:ea typeface="Calibri" panose="020F0502020204030204" pitchFamily="34" charset="0"/>
                <a:cs typeface="Times New Roman" panose="02020603050405020304" pitchFamily="18" charset="0"/>
              </a:rPr>
              <a:t>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Porphyrtuff</a:t>
            </a:r>
            <a:r>
              <a:rPr lang="de-DE" sz="1200" dirty="0">
                <a:effectLst/>
                <a:latin typeface="Calibri" panose="020F0502020204030204" pitchFamily="34" charset="0"/>
                <a:ea typeface="Calibri" panose="020F0502020204030204" pitchFamily="34" charset="0"/>
                <a:cs typeface="Times New Roman" panose="02020603050405020304" pitchFamily="18" charset="0"/>
              </a:rPr>
              <a:t> (nach Dehio Sandstein).</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31</a:t>
            </a:fld>
            <a:endParaRPr lang="de-DE"/>
          </a:p>
        </p:txBody>
      </p:sp>
    </p:spTree>
    <p:extLst>
      <p:ext uri="{BB962C8B-B14F-4D97-AF65-F5344CB8AC3E}">
        <p14:creationId xmlns:p14="http://schemas.microsoft.com/office/powerpoint/2010/main" val="41559273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i="1" dirty="0"/>
              <a:t>Folie 32 		Rochlitzer </a:t>
            </a:r>
            <a:r>
              <a:rPr lang="de-DE" b="1" i="1" dirty="0" err="1"/>
              <a:t>Porphyrtuff</a:t>
            </a:r>
            <a:endParaRPr lang="de-DE" b="1" i="1" dirty="0"/>
          </a:p>
          <a:p>
            <a:endParaRPr lang="de-DE" b="1" i="1" dirty="0"/>
          </a:p>
          <a:p>
            <a:r>
              <a:rPr lang="de-DE" dirty="0"/>
              <a:t>Elterlein – Wohnhaus mit Gewänden von Rochlitzer </a:t>
            </a:r>
            <a:r>
              <a:rPr lang="de-DE" dirty="0" err="1"/>
              <a:t>Porphyrtuff</a:t>
            </a:r>
            <a:r>
              <a:rPr lang="de-DE" dirty="0"/>
              <a:t>, um 1900.</a:t>
            </a:r>
          </a:p>
          <a:p>
            <a:endParaRPr lang="de-DE" dirty="0"/>
          </a:p>
          <a:p>
            <a:r>
              <a:rPr lang="de-DE" dirty="0"/>
              <a:t>Geyer – Portal am Wachturm (heute Heimatmuseum), später wahrscheinlich  eingesetzt.</a:t>
            </a:r>
          </a:p>
          <a:p>
            <a:endParaRPr lang="de-DE" dirty="0"/>
          </a:p>
          <a:p>
            <a:r>
              <a:rPr lang="de-DE" dirty="0"/>
              <a:t>Freiberg – Türgestaltungen an Studentenwohnheimen, um die 1950er Jahre. </a:t>
            </a:r>
          </a:p>
          <a:p>
            <a:endParaRPr lang="de-DE" dirty="0"/>
          </a:p>
          <a:p>
            <a:r>
              <a:rPr lang="de-DE" dirty="0"/>
              <a:t>Jöhstadt – Kinderplastik an der Oberschule, erbaut um 1910.</a:t>
            </a:r>
          </a:p>
          <a:p>
            <a:endParaRPr lang="de-DE" dirty="0"/>
          </a:p>
          <a:p>
            <a:r>
              <a:rPr lang="de-DE" dirty="0"/>
              <a:t>Eibenstock-Wolfsgrün – Gewände am Hammerherrenhaus, wahrscheinlich auch später eingebaut. </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32</a:t>
            </a:fld>
            <a:endParaRPr lang="de-DE"/>
          </a:p>
        </p:txBody>
      </p:sp>
    </p:spTree>
    <p:extLst>
      <p:ext uri="{BB962C8B-B14F-4D97-AF65-F5344CB8AC3E}">
        <p14:creationId xmlns:p14="http://schemas.microsoft.com/office/powerpoint/2010/main" val="25797757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33		Basalt</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Thalheim </a:t>
            </a:r>
            <a:r>
              <a:rPr lang="de-DE" dirty="0">
                <a:latin typeface="Calibri" panose="020F0502020204030204" pitchFamily="34" charset="0"/>
                <a:ea typeface="Calibri" panose="020F0502020204030204" pitchFamily="34" charset="0"/>
                <a:cs typeface="Times New Roman" panose="02020603050405020304" pitchFamily="18" charset="0"/>
              </a:rPr>
              <a:t>– Stadtkirche, romanischer </a:t>
            </a:r>
            <a:r>
              <a:rPr lang="de-DE" sz="1200" dirty="0">
                <a:effectLst/>
                <a:latin typeface="Calibri" panose="020F0502020204030204" pitchFamily="34" charset="0"/>
                <a:ea typeface="Calibri" panose="020F0502020204030204" pitchFamily="34" charset="0"/>
                <a:cs typeface="Times New Roman" panose="02020603050405020304" pitchFamily="18" charset="0"/>
              </a:rPr>
              <a:t>Taufstein aus basaltischem Material.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Kein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behaubarer</a:t>
            </a:r>
            <a:r>
              <a:rPr lang="de-DE" sz="1200" dirty="0">
                <a:effectLst/>
                <a:latin typeface="Calibri" panose="020F0502020204030204" pitchFamily="34" charset="0"/>
                <a:ea typeface="Calibri" panose="020F0502020204030204" pitchFamily="34" charset="0"/>
                <a:cs typeface="Times New Roman" panose="02020603050405020304" pitchFamily="18" charset="0"/>
              </a:rPr>
              <a:t> Basalt im Erzgebirge bekannt, wahrscheinlich von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weiterher</a:t>
            </a:r>
            <a:r>
              <a:rPr lang="de-DE" sz="1200" dirty="0">
                <a:effectLst/>
                <a:latin typeface="Calibri" panose="020F0502020204030204" pitchFamily="34" charset="0"/>
                <a:ea typeface="Calibri" panose="020F0502020204030204" pitchFamily="34" charset="0"/>
                <a:cs typeface="Times New Roman" panose="02020603050405020304" pitchFamily="18" charset="0"/>
              </a:rPr>
              <a:t> beschafft.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Schlettau - Dämonenfigur an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Schlettauer</a:t>
            </a:r>
            <a:r>
              <a:rPr lang="de-DE" sz="1200" dirty="0">
                <a:effectLst/>
                <a:latin typeface="Calibri" panose="020F0502020204030204" pitchFamily="34" charset="0"/>
                <a:ea typeface="Calibri" panose="020F0502020204030204" pitchFamily="34" charset="0"/>
                <a:cs typeface="Times New Roman" panose="02020603050405020304" pitchFamily="18" charset="0"/>
              </a:rPr>
              <a:t> Kirche. Herkunft unbekannt, vermutlich von der Vorgängerkirche.</a:t>
            </a: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33</a:t>
            </a:fld>
            <a:endParaRPr lang="de-DE"/>
          </a:p>
        </p:txBody>
      </p:sp>
    </p:spTree>
    <p:extLst>
      <p:ext uri="{BB962C8B-B14F-4D97-AF65-F5344CB8AC3E}">
        <p14:creationId xmlns:p14="http://schemas.microsoft.com/office/powerpoint/2010/main" val="2467866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200" b="1" i="1" dirty="0">
                <a:effectLst/>
                <a:latin typeface="Calibri" panose="020F0502020204030204" pitchFamily="34" charset="0"/>
                <a:ea typeface="Calibri" panose="020F0502020204030204" pitchFamily="34" charset="0"/>
                <a:cs typeface="Times New Roman" panose="02020603050405020304" pitchFamily="18" charset="0"/>
              </a:rPr>
              <a:t>Folie 34		Ausklang</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Heute vor 20 Jahren und 4 Tagen, am 17.09.2004 während einer Exkursion des Vereins Berlin-Brandenburgische Geologie-Historiker „Leopold von Buch“ e.V. in das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Granulitgebirge</a:t>
            </a:r>
            <a:r>
              <a:rPr lang="de-DE" sz="1200" dirty="0">
                <a:effectLst/>
                <a:latin typeface="Calibri" panose="020F0502020204030204" pitchFamily="34" charset="0"/>
                <a:ea typeface="Calibri" panose="020F0502020204030204" pitchFamily="34" charset="0"/>
                <a:cs typeface="Times New Roman" panose="02020603050405020304" pitchFamily="18" charset="0"/>
              </a:rPr>
              <a:t> waren wir auch bei Reinhard P. </a:t>
            </a:r>
            <a:r>
              <a:rPr lang="de-DE" sz="1200" dirty="0" err="1">
                <a:effectLst/>
                <a:latin typeface="Calibri" panose="020F0502020204030204" pitchFamily="34" charset="0"/>
                <a:ea typeface="Calibri" panose="020F0502020204030204" pitchFamily="34" charset="0"/>
                <a:cs typeface="Times New Roman" panose="02020603050405020304" pitchFamily="18" charset="0"/>
              </a:rPr>
              <a:t>Kilies</a:t>
            </a:r>
            <a:r>
              <a:rPr lang="de-DE" sz="1200" dirty="0">
                <a:effectLst/>
                <a:latin typeface="Calibri" panose="020F0502020204030204" pitchFamily="34" charset="0"/>
                <a:ea typeface="Calibri" panose="020F0502020204030204" pitchFamily="34" charset="0"/>
                <a:cs typeface="Times New Roman" panose="02020603050405020304" pitchFamily="18" charset="0"/>
              </a:rPr>
              <a:t> in Limbach Oberfrohna.</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Beim geselligen abendlichen Ausklang wurde von den Berliner Kollegen, insbesondere von Prof. Schroeder und Frau Dr. Schirrmeister der Gedanke geboren und gefestigt, ein Netzwerk „Steine in der Stadt“ aus der Taufe zu heben.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Zwei Jahre später war die erste Veranstaltung des Netzwerkes in Berlin. </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Daran wollte ich erinnert haben und Dankeschön für den Fortgang sagen.</a:t>
            </a:r>
          </a:p>
          <a:p>
            <a:pPr>
              <a:lnSpc>
                <a:spcPct val="107000"/>
              </a:lnSpc>
              <a:spcAft>
                <a:spcPts val="800"/>
              </a:spcAft>
            </a:pPr>
            <a:r>
              <a:rPr lang="de-DE" sz="1200" dirty="0">
                <a:effectLst/>
                <a:latin typeface="Calibri" panose="020F0502020204030204" pitchFamily="34" charset="0"/>
                <a:ea typeface="Calibri" panose="020F0502020204030204" pitchFamily="34" charset="0"/>
                <a:cs typeface="Times New Roman" panose="02020603050405020304" pitchFamily="18" charset="0"/>
              </a:rPr>
              <a:t>Ihnen und Euch danke ich für </a:t>
            </a:r>
            <a:r>
              <a:rPr lang="de-DE" sz="1200">
                <a:effectLst/>
                <a:latin typeface="Calibri" panose="020F0502020204030204" pitchFamily="34" charset="0"/>
                <a:ea typeface="Calibri" panose="020F0502020204030204" pitchFamily="34" charset="0"/>
                <a:cs typeface="Times New Roman" panose="02020603050405020304" pitchFamily="18" charset="0"/>
              </a:rPr>
              <a:t>die Aufmerksamkeit.</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fld id="{4DE8A8CE-E7E3-4799-A6F7-B48D0ABAB4F8}" type="slidenum">
              <a:rPr lang="de-DE" smtClean="0"/>
              <a:t>34</a:t>
            </a:fld>
            <a:endParaRPr lang="de-DE"/>
          </a:p>
        </p:txBody>
      </p:sp>
    </p:spTree>
    <p:extLst>
      <p:ext uri="{BB962C8B-B14F-4D97-AF65-F5344CB8AC3E}">
        <p14:creationId xmlns:p14="http://schemas.microsoft.com/office/powerpoint/2010/main" val="3652809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F93A8A-7A49-4D88-B09B-CAFBFCE8BB0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1F07FF51-9FD9-4BE8-9273-0439384ADA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574304FB-B76D-4E98-AC57-3E8C9C294B33}"/>
              </a:ext>
            </a:extLst>
          </p:cNvPr>
          <p:cNvSpPr>
            <a:spLocks noGrp="1"/>
          </p:cNvSpPr>
          <p:nvPr>
            <p:ph type="dt" sz="half" idx="10"/>
          </p:nvPr>
        </p:nvSpPr>
        <p:spPr/>
        <p:txBody>
          <a:bodyPr/>
          <a:lstStyle/>
          <a:p>
            <a:fld id="{FCDFC4D7-CC49-41DF-BB27-BCDCB371E637}" type="datetimeFigureOut">
              <a:rPr lang="de-DE" smtClean="0"/>
              <a:t>19.08.2024</a:t>
            </a:fld>
            <a:endParaRPr lang="de-DE"/>
          </a:p>
        </p:txBody>
      </p:sp>
      <p:sp>
        <p:nvSpPr>
          <p:cNvPr id="5" name="Fußzeilenplatzhalter 4">
            <a:extLst>
              <a:ext uri="{FF2B5EF4-FFF2-40B4-BE49-F238E27FC236}">
                <a16:creationId xmlns:a16="http://schemas.microsoft.com/office/drawing/2014/main" id="{A9C2573A-1C01-43AF-B03C-D446DF9B526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16672B6-74D5-4D8F-BBAA-AE2FA79EB2B7}"/>
              </a:ext>
            </a:extLst>
          </p:cNvPr>
          <p:cNvSpPr>
            <a:spLocks noGrp="1"/>
          </p:cNvSpPr>
          <p:nvPr>
            <p:ph type="sldNum" sz="quarter" idx="12"/>
          </p:nvPr>
        </p:nvSpPr>
        <p:spPr/>
        <p:txBody>
          <a:bodyPr/>
          <a:lstStyle/>
          <a:p>
            <a:fld id="{B520E2BC-3DEE-4AD9-95C2-AC23F198C5EA}" type="slidenum">
              <a:rPr lang="de-DE" smtClean="0"/>
              <a:t>‹Nr.›</a:t>
            </a:fld>
            <a:endParaRPr lang="de-DE"/>
          </a:p>
        </p:txBody>
      </p:sp>
    </p:spTree>
    <p:extLst>
      <p:ext uri="{BB962C8B-B14F-4D97-AF65-F5344CB8AC3E}">
        <p14:creationId xmlns:p14="http://schemas.microsoft.com/office/powerpoint/2010/main" val="1467627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49B49B-70D8-4838-AB19-BE01210C0A7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27B01C2-2985-4990-930B-BF933A1DC5E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9BB4941-1675-4E46-8FB6-B5B5C162290F}"/>
              </a:ext>
            </a:extLst>
          </p:cNvPr>
          <p:cNvSpPr>
            <a:spLocks noGrp="1"/>
          </p:cNvSpPr>
          <p:nvPr>
            <p:ph type="dt" sz="half" idx="10"/>
          </p:nvPr>
        </p:nvSpPr>
        <p:spPr/>
        <p:txBody>
          <a:bodyPr/>
          <a:lstStyle/>
          <a:p>
            <a:fld id="{FCDFC4D7-CC49-41DF-BB27-BCDCB371E637}" type="datetimeFigureOut">
              <a:rPr lang="de-DE" smtClean="0"/>
              <a:t>19.08.2024</a:t>
            </a:fld>
            <a:endParaRPr lang="de-DE"/>
          </a:p>
        </p:txBody>
      </p:sp>
      <p:sp>
        <p:nvSpPr>
          <p:cNvPr id="5" name="Fußzeilenplatzhalter 4">
            <a:extLst>
              <a:ext uri="{FF2B5EF4-FFF2-40B4-BE49-F238E27FC236}">
                <a16:creationId xmlns:a16="http://schemas.microsoft.com/office/drawing/2014/main" id="{0F2DFA1D-0105-482A-992A-1D2191BF6C5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94489DF-9617-4B16-85F0-AEAF16DDFA2B}"/>
              </a:ext>
            </a:extLst>
          </p:cNvPr>
          <p:cNvSpPr>
            <a:spLocks noGrp="1"/>
          </p:cNvSpPr>
          <p:nvPr>
            <p:ph type="sldNum" sz="quarter" idx="12"/>
          </p:nvPr>
        </p:nvSpPr>
        <p:spPr/>
        <p:txBody>
          <a:bodyPr/>
          <a:lstStyle/>
          <a:p>
            <a:fld id="{B520E2BC-3DEE-4AD9-95C2-AC23F198C5EA}" type="slidenum">
              <a:rPr lang="de-DE" smtClean="0"/>
              <a:t>‹Nr.›</a:t>
            </a:fld>
            <a:endParaRPr lang="de-DE"/>
          </a:p>
        </p:txBody>
      </p:sp>
    </p:spTree>
    <p:extLst>
      <p:ext uri="{BB962C8B-B14F-4D97-AF65-F5344CB8AC3E}">
        <p14:creationId xmlns:p14="http://schemas.microsoft.com/office/powerpoint/2010/main" val="3501475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D745ED-36D7-4DAA-AB02-EE7BEA60A49A}"/>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C812BC90-130D-46F1-AB2F-BBAE4F17FC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0AE2954-6A6D-4D28-9C0A-F47BA522459C}"/>
              </a:ext>
            </a:extLst>
          </p:cNvPr>
          <p:cNvSpPr>
            <a:spLocks noGrp="1"/>
          </p:cNvSpPr>
          <p:nvPr>
            <p:ph type="dt" sz="half" idx="10"/>
          </p:nvPr>
        </p:nvSpPr>
        <p:spPr/>
        <p:txBody>
          <a:bodyPr/>
          <a:lstStyle/>
          <a:p>
            <a:fld id="{FCDFC4D7-CC49-41DF-BB27-BCDCB371E637}" type="datetimeFigureOut">
              <a:rPr lang="de-DE" smtClean="0"/>
              <a:t>19.08.2024</a:t>
            </a:fld>
            <a:endParaRPr lang="de-DE"/>
          </a:p>
        </p:txBody>
      </p:sp>
      <p:sp>
        <p:nvSpPr>
          <p:cNvPr id="5" name="Fußzeilenplatzhalter 4">
            <a:extLst>
              <a:ext uri="{FF2B5EF4-FFF2-40B4-BE49-F238E27FC236}">
                <a16:creationId xmlns:a16="http://schemas.microsoft.com/office/drawing/2014/main" id="{1806DE03-2D18-4594-A618-4D94FE5DE8A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E997798-F104-4B37-B11C-B87A4DC8048B}"/>
              </a:ext>
            </a:extLst>
          </p:cNvPr>
          <p:cNvSpPr>
            <a:spLocks noGrp="1"/>
          </p:cNvSpPr>
          <p:nvPr>
            <p:ph type="sldNum" sz="quarter" idx="12"/>
          </p:nvPr>
        </p:nvSpPr>
        <p:spPr/>
        <p:txBody>
          <a:bodyPr/>
          <a:lstStyle/>
          <a:p>
            <a:fld id="{B520E2BC-3DEE-4AD9-95C2-AC23F198C5EA}" type="slidenum">
              <a:rPr lang="de-DE" smtClean="0"/>
              <a:t>‹Nr.›</a:t>
            </a:fld>
            <a:endParaRPr lang="de-DE"/>
          </a:p>
        </p:txBody>
      </p:sp>
    </p:spTree>
    <p:extLst>
      <p:ext uri="{BB962C8B-B14F-4D97-AF65-F5344CB8AC3E}">
        <p14:creationId xmlns:p14="http://schemas.microsoft.com/office/powerpoint/2010/main" val="1475991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E80264-5DFA-4931-A292-CD968A5F512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011117D-729A-4487-8051-0D188E13D3E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03ABEE36-E0E2-4880-BBA8-1DA2BC1EAAF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9A1046E-A8F0-475F-A90E-995E194C51C7}"/>
              </a:ext>
            </a:extLst>
          </p:cNvPr>
          <p:cNvSpPr>
            <a:spLocks noGrp="1"/>
          </p:cNvSpPr>
          <p:nvPr>
            <p:ph type="dt" sz="half" idx="10"/>
          </p:nvPr>
        </p:nvSpPr>
        <p:spPr/>
        <p:txBody>
          <a:bodyPr/>
          <a:lstStyle/>
          <a:p>
            <a:fld id="{FCDFC4D7-CC49-41DF-BB27-BCDCB371E637}" type="datetimeFigureOut">
              <a:rPr lang="de-DE" smtClean="0"/>
              <a:t>19.08.2024</a:t>
            </a:fld>
            <a:endParaRPr lang="de-DE"/>
          </a:p>
        </p:txBody>
      </p:sp>
      <p:sp>
        <p:nvSpPr>
          <p:cNvPr id="6" name="Fußzeilenplatzhalter 5">
            <a:extLst>
              <a:ext uri="{FF2B5EF4-FFF2-40B4-BE49-F238E27FC236}">
                <a16:creationId xmlns:a16="http://schemas.microsoft.com/office/drawing/2014/main" id="{D49B4F66-EA38-49D2-A3F8-839DF9B3427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1D7A4E0-0637-413C-8150-B4A5173FE2C8}"/>
              </a:ext>
            </a:extLst>
          </p:cNvPr>
          <p:cNvSpPr>
            <a:spLocks noGrp="1"/>
          </p:cNvSpPr>
          <p:nvPr>
            <p:ph type="sldNum" sz="quarter" idx="12"/>
          </p:nvPr>
        </p:nvSpPr>
        <p:spPr/>
        <p:txBody>
          <a:bodyPr/>
          <a:lstStyle/>
          <a:p>
            <a:fld id="{B520E2BC-3DEE-4AD9-95C2-AC23F198C5EA}" type="slidenum">
              <a:rPr lang="de-DE" smtClean="0"/>
              <a:t>‹Nr.›</a:t>
            </a:fld>
            <a:endParaRPr lang="de-DE"/>
          </a:p>
        </p:txBody>
      </p:sp>
    </p:spTree>
    <p:extLst>
      <p:ext uri="{BB962C8B-B14F-4D97-AF65-F5344CB8AC3E}">
        <p14:creationId xmlns:p14="http://schemas.microsoft.com/office/powerpoint/2010/main" val="3313738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EA5679-B6EB-4902-8A8E-B747DA6EC25E}"/>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36871392-A17C-4357-9175-82070A6072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0283B5A-07A6-4CFC-8688-51BA31CAEDC8}"/>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2DB8F2D6-380B-4E07-9916-0A8610EDAA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08BC1A6E-39B8-426C-8E85-9B0A88FDC0E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E67F310E-5C30-4CBC-8E6C-6F5556B8C684}"/>
              </a:ext>
            </a:extLst>
          </p:cNvPr>
          <p:cNvSpPr>
            <a:spLocks noGrp="1"/>
          </p:cNvSpPr>
          <p:nvPr>
            <p:ph type="dt" sz="half" idx="10"/>
          </p:nvPr>
        </p:nvSpPr>
        <p:spPr/>
        <p:txBody>
          <a:bodyPr/>
          <a:lstStyle/>
          <a:p>
            <a:fld id="{FCDFC4D7-CC49-41DF-BB27-BCDCB371E637}" type="datetimeFigureOut">
              <a:rPr lang="de-DE" smtClean="0"/>
              <a:t>19.08.2024</a:t>
            </a:fld>
            <a:endParaRPr lang="de-DE"/>
          </a:p>
        </p:txBody>
      </p:sp>
      <p:sp>
        <p:nvSpPr>
          <p:cNvPr id="8" name="Fußzeilenplatzhalter 7">
            <a:extLst>
              <a:ext uri="{FF2B5EF4-FFF2-40B4-BE49-F238E27FC236}">
                <a16:creationId xmlns:a16="http://schemas.microsoft.com/office/drawing/2014/main" id="{AB5981C2-599D-4DCC-9244-241CBCC9C53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4CEE25C-1FB8-473B-8040-55B22AB2209E}"/>
              </a:ext>
            </a:extLst>
          </p:cNvPr>
          <p:cNvSpPr>
            <a:spLocks noGrp="1"/>
          </p:cNvSpPr>
          <p:nvPr>
            <p:ph type="sldNum" sz="quarter" idx="12"/>
          </p:nvPr>
        </p:nvSpPr>
        <p:spPr/>
        <p:txBody>
          <a:bodyPr/>
          <a:lstStyle/>
          <a:p>
            <a:fld id="{B520E2BC-3DEE-4AD9-95C2-AC23F198C5EA}" type="slidenum">
              <a:rPr lang="de-DE" smtClean="0"/>
              <a:t>‹Nr.›</a:t>
            </a:fld>
            <a:endParaRPr lang="de-DE"/>
          </a:p>
        </p:txBody>
      </p:sp>
    </p:spTree>
    <p:extLst>
      <p:ext uri="{BB962C8B-B14F-4D97-AF65-F5344CB8AC3E}">
        <p14:creationId xmlns:p14="http://schemas.microsoft.com/office/powerpoint/2010/main" val="1269727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4D176-C437-4A8E-BAE5-FB1939701A09}"/>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932AAB62-F114-4D5B-B36C-75FD2D6D4F4C}"/>
              </a:ext>
            </a:extLst>
          </p:cNvPr>
          <p:cNvSpPr>
            <a:spLocks noGrp="1"/>
          </p:cNvSpPr>
          <p:nvPr>
            <p:ph type="dt" sz="half" idx="10"/>
          </p:nvPr>
        </p:nvSpPr>
        <p:spPr/>
        <p:txBody>
          <a:bodyPr/>
          <a:lstStyle/>
          <a:p>
            <a:fld id="{FCDFC4D7-CC49-41DF-BB27-BCDCB371E637}" type="datetimeFigureOut">
              <a:rPr lang="de-DE" smtClean="0"/>
              <a:t>19.08.2024</a:t>
            </a:fld>
            <a:endParaRPr lang="de-DE"/>
          </a:p>
        </p:txBody>
      </p:sp>
      <p:sp>
        <p:nvSpPr>
          <p:cNvPr id="4" name="Fußzeilenplatzhalter 3">
            <a:extLst>
              <a:ext uri="{FF2B5EF4-FFF2-40B4-BE49-F238E27FC236}">
                <a16:creationId xmlns:a16="http://schemas.microsoft.com/office/drawing/2014/main" id="{BFA627C7-2B37-463E-9C81-4F6F918D43FD}"/>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FB99E6EF-0BE2-44A6-AD98-BDA635E82E33}"/>
              </a:ext>
            </a:extLst>
          </p:cNvPr>
          <p:cNvSpPr>
            <a:spLocks noGrp="1"/>
          </p:cNvSpPr>
          <p:nvPr>
            <p:ph type="sldNum" sz="quarter" idx="12"/>
          </p:nvPr>
        </p:nvSpPr>
        <p:spPr/>
        <p:txBody>
          <a:bodyPr/>
          <a:lstStyle/>
          <a:p>
            <a:fld id="{B520E2BC-3DEE-4AD9-95C2-AC23F198C5EA}" type="slidenum">
              <a:rPr lang="de-DE" smtClean="0"/>
              <a:t>‹Nr.›</a:t>
            </a:fld>
            <a:endParaRPr lang="de-DE"/>
          </a:p>
        </p:txBody>
      </p:sp>
    </p:spTree>
    <p:extLst>
      <p:ext uri="{BB962C8B-B14F-4D97-AF65-F5344CB8AC3E}">
        <p14:creationId xmlns:p14="http://schemas.microsoft.com/office/powerpoint/2010/main" val="3680439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83081C6-1705-4ABB-9D9B-5900CDFEFA32}"/>
              </a:ext>
            </a:extLst>
          </p:cNvPr>
          <p:cNvSpPr>
            <a:spLocks noGrp="1"/>
          </p:cNvSpPr>
          <p:nvPr>
            <p:ph type="dt" sz="half" idx="10"/>
          </p:nvPr>
        </p:nvSpPr>
        <p:spPr/>
        <p:txBody>
          <a:bodyPr/>
          <a:lstStyle/>
          <a:p>
            <a:fld id="{FCDFC4D7-CC49-41DF-BB27-BCDCB371E637}" type="datetimeFigureOut">
              <a:rPr lang="de-DE" smtClean="0"/>
              <a:t>19.08.2024</a:t>
            </a:fld>
            <a:endParaRPr lang="de-DE"/>
          </a:p>
        </p:txBody>
      </p:sp>
      <p:sp>
        <p:nvSpPr>
          <p:cNvPr id="3" name="Fußzeilenplatzhalter 2">
            <a:extLst>
              <a:ext uri="{FF2B5EF4-FFF2-40B4-BE49-F238E27FC236}">
                <a16:creationId xmlns:a16="http://schemas.microsoft.com/office/drawing/2014/main" id="{D689B73B-2BEA-4FA0-AB3F-32525B14D37A}"/>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DC47F11D-E7D3-47D7-83E3-999D1EF55680}"/>
              </a:ext>
            </a:extLst>
          </p:cNvPr>
          <p:cNvSpPr>
            <a:spLocks noGrp="1"/>
          </p:cNvSpPr>
          <p:nvPr>
            <p:ph type="sldNum" sz="quarter" idx="12"/>
          </p:nvPr>
        </p:nvSpPr>
        <p:spPr/>
        <p:txBody>
          <a:bodyPr/>
          <a:lstStyle/>
          <a:p>
            <a:fld id="{B520E2BC-3DEE-4AD9-95C2-AC23F198C5EA}" type="slidenum">
              <a:rPr lang="de-DE" smtClean="0"/>
              <a:t>‹Nr.›</a:t>
            </a:fld>
            <a:endParaRPr lang="de-DE"/>
          </a:p>
        </p:txBody>
      </p:sp>
    </p:spTree>
    <p:extLst>
      <p:ext uri="{BB962C8B-B14F-4D97-AF65-F5344CB8AC3E}">
        <p14:creationId xmlns:p14="http://schemas.microsoft.com/office/powerpoint/2010/main" val="1197949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8137B5-D847-4935-AC4F-DBDD1C78F13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0C45685-5B25-4681-AE17-3A7A37D527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073847AC-4427-49EB-A623-8EC0178612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AF17F26-B00D-4D74-94F7-B3726F442806}"/>
              </a:ext>
            </a:extLst>
          </p:cNvPr>
          <p:cNvSpPr>
            <a:spLocks noGrp="1"/>
          </p:cNvSpPr>
          <p:nvPr>
            <p:ph type="dt" sz="half" idx="10"/>
          </p:nvPr>
        </p:nvSpPr>
        <p:spPr/>
        <p:txBody>
          <a:bodyPr/>
          <a:lstStyle/>
          <a:p>
            <a:fld id="{FCDFC4D7-CC49-41DF-BB27-BCDCB371E637}" type="datetimeFigureOut">
              <a:rPr lang="de-DE" smtClean="0"/>
              <a:t>19.08.2024</a:t>
            </a:fld>
            <a:endParaRPr lang="de-DE"/>
          </a:p>
        </p:txBody>
      </p:sp>
      <p:sp>
        <p:nvSpPr>
          <p:cNvPr id="6" name="Fußzeilenplatzhalter 5">
            <a:extLst>
              <a:ext uri="{FF2B5EF4-FFF2-40B4-BE49-F238E27FC236}">
                <a16:creationId xmlns:a16="http://schemas.microsoft.com/office/drawing/2014/main" id="{9033C687-CA63-4141-A026-B7943FC8D17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8E4B977-8A31-4BA1-8677-94CE6ED472C3}"/>
              </a:ext>
            </a:extLst>
          </p:cNvPr>
          <p:cNvSpPr>
            <a:spLocks noGrp="1"/>
          </p:cNvSpPr>
          <p:nvPr>
            <p:ph type="sldNum" sz="quarter" idx="12"/>
          </p:nvPr>
        </p:nvSpPr>
        <p:spPr/>
        <p:txBody>
          <a:bodyPr/>
          <a:lstStyle/>
          <a:p>
            <a:fld id="{B520E2BC-3DEE-4AD9-95C2-AC23F198C5EA}" type="slidenum">
              <a:rPr lang="de-DE" smtClean="0"/>
              <a:t>‹Nr.›</a:t>
            </a:fld>
            <a:endParaRPr lang="de-DE"/>
          </a:p>
        </p:txBody>
      </p:sp>
    </p:spTree>
    <p:extLst>
      <p:ext uri="{BB962C8B-B14F-4D97-AF65-F5344CB8AC3E}">
        <p14:creationId xmlns:p14="http://schemas.microsoft.com/office/powerpoint/2010/main" val="1013814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190EB8-8B53-453B-9CE7-19EBC08694E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1BDF3E7-F215-416F-820F-8E517C0414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6E86F4D-D817-4054-B853-018972ADF5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B23BF13-85EE-46FD-99D9-422BBC22B1E3}"/>
              </a:ext>
            </a:extLst>
          </p:cNvPr>
          <p:cNvSpPr>
            <a:spLocks noGrp="1"/>
          </p:cNvSpPr>
          <p:nvPr>
            <p:ph type="dt" sz="half" idx="10"/>
          </p:nvPr>
        </p:nvSpPr>
        <p:spPr/>
        <p:txBody>
          <a:bodyPr/>
          <a:lstStyle/>
          <a:p>
            <a:fld id="{FCDFC4D7-CC49-41DF-BB27-BCDCB371E637}" type="datetimeFigureOut">
              <a:rPr lang="de-DE" smtClean="0"/>
              <a:t>19.08.2024</a:t>
            </a:fld>
            <a:endParaRPr lang="de-DE"/>
          </a:p>
        </p:txBody>
      </p:sp>
      <p:sp>
        <p:nvSpPr>
          <p:cNvPr id="6" name="Fußzeilenplatzhalter 5">
            <a:extLst>
              <a:ext uri="{FF2B5EF4-FFF2-40B4-BE49-F238E27FC236}">
                <a16:creationId xmlns:a16="http://schemas.microsoft.com/office/drawing/2014/main" id="{B0A4DA1E-215C-4732-AFF6-40394519631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C276581-9404-446E-A418-322D0E861979}"/>
              </a:ext>
            </a:extLst>
          </p:cNvPr>
          <p:cNvSpPr>
            <a:spLocks noGrp="1"/>
          </p:cNvSpPr>
          <p:nvPr>
            <p:ph type="sldNum" sz="quarter" idx="12"/>
          </p:nvPr>
        </p:nvSpPr>
        <p:spPr/>
        <p:txBody>
          <a:bodyPr/>
          <a:lstStyle/>
          <a:p>
            <a:fld id="{B520E2BC-3DEE-4AD9-95C2-AC23F198C5EA}" type="slidenum">
              <a:rPr lang="de-DE" smtClean="0"/>
              <a:t>‹Nr.›</a:t>
            </a:fld>
            <a:endParaRPr lang="de-DE"/>
          </a:p>
        </p:txBody>
      </p:sp>
    </p:spTree>
    <p:extLst>
      <p:ext uri="{BB962C8B-B14F-4D97-AF65-F5344CB8AC3E}">
        <p14:creationId xmlns:p14="http://schemas.microsoft.com/office/powerpoint/2010/main" val="3632992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1C2E6-337E-4504-9735-D953717440F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8A3CF621-CBB8-4A10-941E-16B604AC2AB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56793F-711A-47A2-958F-1DB3FAD29443}"/>
              </a:ext>
            </a:extLst>
          </p:cNvPr>
          <p:cNvSpPr>
            <a:spLocks noGrp="1"/>
          </p:cNvSpPr>
          <p:nvPr>
            <p:ph type="dt" sz="half" idx="10"/>
          </p:nvPr>
        </p:nvSpPr>
        <p:spPr/>
        <p:txBody>
          <a:bodyPr/>
          <a:lstStyle/>
          <a:p>
            <a:fld id="{FCDFC4D7-CC49-41DF-BB27-BCDCB371E637}" type="datetimeFigureOut">
              <a:rPr lang="de-DE" smtClean="0"/>
              <a:t>19.08.2024</a:t>
            </a:fld>
            <a:endParaRPr lang="de-DE"/>
          </a:p>
        </p:txBody>
      </p:sp>
      <p:sp>
        <p:nvSpPr>
          <p:cNvPr id="5" name="Fußzeilenplatzhalter 4">
            <a:extLst>
              <a:ext uri="{FF2B5EF4-FFF2-40B4-BE49-F238E27FC236}">
                <a16:creationId xmlns:a16="http://schemas.microsoft.com/office/drawing/2014/main" id="{E1E0D45A-2569-48F6-AF06-9488A3E83F4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00AB6AC-7A60-4075-A09E-EA15F48EABF1}"/>
              </a:ext>
            </a:extLst>
          </p:cNvPr>
          <p:cNvSpPr>
            <a:spLocks noGrp="1"/>
          </p:cNvSpPr>
          <p:nvPr>
            <p:ph type="sldNum" sz="quarter" idx="12"/>
          </p:nvPr>
        </p:nvSpPr>
        <p:spPr/>
        <p:txBody>
          <a:bodyPr/>
          <a:lstStyle/>
          <a:p>
            <a:fld id="{B520E2BC-3DEE-4AD9-95C2-AC23F198C5EA}" type="slidenum">
              <a:rPr lang="de-DE" smtClean="0"/>
              <a:t>‹Nr.›</a:t>
            </a:fld>
            <a:endParaRPr lang="de-DE"/>
          </a:p>
        </p:txBody>
      </p:sp>
    </p:spTree>
    <p:extLst>
      <p:ext uri="{BB962C8B-B14F-4D97-AF65-F5344CB8AC3E}">
        <p14:creationId xmlns:p14="http://schemas.microsoft.com/office/powerpoint/2010/main" val="237285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BF8C4BE-BD6B-4745-ACC6-DD64E14355F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15A95108-4F93-481E-BA19-2BAFB0CAF6E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EF5AF16-9DF7-41FC-AC7B-4BCB6A6DB5E0}"/>
              </a:ext>
            </a:extLst>
          </p:cNvPr>
          <p:cNvSpPr>
            <a:spLocks noGrp="1"/>
          </p:cNvSpPr>
          <p:nvPr>
            <p:ph type="dt" sz="half" idx="10"/>
          </p:nvPr>
        </p:nvSpPr>
        <p:spPr/>
        <p:txBody>
          <a:bodyPr/>
          <a:lstStyle/>
          <a:p>
            <a:fld id="{FCDFC4D7-CC49-41DF-BB27-BCDCB371E637}" type="datetimeFigureOut">
              <a:rPr lang="de-DE" smtClean="0"/>
              <a:t>19.08.2024</a:t>
            </a:fld>
            <a:endParaRPr lang="de-DE"/>
          </a:p>
        </p:txBody>
      </p:sp>
      <p:sp>
        <p:nvSpPr>
          <p:cNvPr id="5" name="Fußzeilenplatzhalter 4">
            <a:extLst>
              <a:ext uri="{FF2B5EF4-FFF2-40B4-BE49-F238E27FC236}">
                <a16:creationId xmlns:a16="http://schemas.microsoft.com/office/drawing/2014/main" id="{86F51DD8-B67F-4A80-8FCE-5343D856881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1B207B-592E-4F58-904B-B6B1737771BA}"/>
              </a:ext>
            </a:extLst>
          </p:cNvPr>
          <p:cNvSpPr>
            <a:spLocks noGrp="1"/>
          </p:cNvSpPr>
          <p:nvPr>
            <p:ph type="sldNum" sz="quarter" idx="12"/>
          </p:nvPr>
        </p:nvSpPr>
        <p:spPr/>
        <p:txBody>
          <a:bodyPr/>
          <a:lstStyle/>
          <a:p>
            <a:fld id="{B520E2BC-3DEE-4AD9-95C2-AC23F198C5EA}" type="slidenum">
              <a:rPr lang="de-DE" smtClean="0"/>
              <a:t>‹Nr.›</a:t>
            </a:fld>
            <a:endParaRPr lang="de-DE"/>
          </a:p>
        </p:txBody>
      </p:sp>
    </p:spTree>
    <p:extLst>
      <p:ext uri="{BB962C8B-B14F-4D97-AF65-F5344CB8AC3E}">
        <p14:creationId xmlns:p14="http://schemas.microsoft.com/office/powerpoint/2010/main" val="2862285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A6E56AF-E057-42F6-B12D-D57238A093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0DCE6DF4-497D-4B98-8067-622749D2F6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4A61324-0008-4100-880E-40DEC91D4D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FC4D7-CC49-41DF-BB27-BCDCB371E637}" type="datetimeFigureOut">
              <a:rPr lang="de-DE" smtClean="0"/>
              <a:t>19.08.2024</a:t>
            </a:fld>
            <a:endParaRPr lang="de-DE"/>
          </a:p>
        </p:txBody>
      </p:sp>
      <p:sp>
        <p:nvSpPr>
          <p:cNvPr id="5" name="Fußzeilenplatzhalter 4">
            <a:extLst>
              <a:ext uri="{FF2B5EF4-FFF2-40B4-BE49-F238E27FC236}">
                <a16:creationId xmlns:a16="http://schemas.microsoft.com/office/drawing/2014/main" id="{2A739798-60AF-4DF0-BD94-761207AED0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9B4B5123-E983-4D01-8ED9-BE22468414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0E2BC-3DEE-4AD9-95C2-AC23F198C5EA}" type="slidenum">
              <a:rPr lang="de-DE" smtClean="0"/>
              <a:t>‹Nr.›</a:t>
            </a:fld>
            <a:endParaRPr lang="de-DE"/>
          </a:p>
        </p:txBody>
      </p:sp>
    </p:spTree>
    <p:extLst>
      <p:ext uri="{BB962C8B-B14F-4D97-AF65-F5344CB8AC3E}">
        <p14:creationId xmlns:p14="http://schemas.microsoft.com/office/powerpoint/2010/main" val="1107003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AD6642E1-7D12-48F2-A8FD-53F8F374A4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5712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2A7F18F-D876-4A33-BED2-4E89A37729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29094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82B8785-CAB2-4BE9-878E-8DF4C05D09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63132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1A83B72-5972-41D0-BF63-7410F03981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76049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F16D376-3C4F-480F-8652-B5815AF8EA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0619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1E424DE-C770-441D-9817-C56FC7FCB5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71838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EBD92C05-C577-42A3-91FA-4BD713C4B5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54783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427028C-75CB-411B-8B31-1AB7193A6C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22396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CEBEBFE-40BC-443A-BC1D-FABEE9F556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83607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D58EAB9-D0A8-41D6-A7BF-F02498E53D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02206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3EE0FCB-2C2F-4D8B-A084-EBA3B89360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2524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E77B6D58-3E5A-4D2D-97D3-5954252F4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59223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3EA5341-D2B3-4ABB-A8C0-E301B0D3F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68682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4791E26-3340-4A6C-AA58-243D604B9A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11335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1EDF361-483D-4D31-A652-EE91668C71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28328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B47C2F5-FC57-461C-B9D9-6D336D3FB6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32169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EBFBC5F-0D1D-4ACB-B816-01E5142A88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62928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0B4AA24-2384-44C6-BB33-B494D82C06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75026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6DE7CFF-BFDD-4992-920E-63BDDF0206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88356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678F1B7-5C26-400C-834C-120F975930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12825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490A7BA-7808-4EFD-9B18-EDFB0C3A97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39628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1A7468C-F0A0-4966-88DD-39FD5D535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81984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E83B214-0EC3-4E32-BB6A-3721689013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52389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135DBAB-A93E-4804-A767-3A04E17AD6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54581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0B23B29-749C-48E8-9424-ACC63852B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18607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0D6C430-5B8D-439A-9695-862B6218C1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978143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FC444D8-0E36-42B5-8A27-12B570F5F7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09689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4DDA29C-1C05-45E2-9C7D-032B63EB4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6604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A8A92BE-DC01-4823-8D6B-C5445C40A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49165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E9EA227E-EBD5-46D9-B4D1-A8D9BB4904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2189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7030C09-CA5D-4234-AF19-DF5F750C87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ADE91A28-9C10-410E-9E7C-677FFBFD187F}"/>
              </a:ext>
            </a:extLst>
          </p:cNvPr>
          <p:cNvPicPr>
            <a:picLocks noChangeAspect="1"/>
          </p:cNvPicPr>
          <p:nvPr/>
        </p:nvPicPr>
        <p:blipFill>
          <a:blip r:embed="rId4"/>
          <a:stretch>
            <a:fillRect/>
          </a:stretch>
        </p:blipFill>
        <p:spPr>
          <a:xfrm>
            <a:off x="136634" y="78008"/>
            <a:ext cx="11918731" cy="6701984"/>
          </a:xfrm>
          <a:prstGeom prst="rect">
            <a:avLst/>
          </a:prstGeom>
        </p:spPr>
      </p:pic>
    </p:spTree>
    <p:extLst>
      <p:ext uri="{BB962C8B-B14F-4D97-AF65-F5344CB8AC3E}">
        <p14:creationId xmlns:p14="http://schemas.microsoft.com/office/powerpoint/2010/main" val="14658940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9D4B675-F732-4A8C-B451-06F7F3FC5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97717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2BFCB35-5843-472F-BA87-657AC0E788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1412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CB19C31-15B1-47E4-A24F-1988418AD2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19133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343413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2262</Words>
  <Application>Microsoft Office PowerPoint</Application>
  <PresentationFormat>Breitbild</PresentationFormat>
  <Paragraphs>185</Paragraphs>
  <Slides>35</Slides>
  <Notes>34</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35</vt:i4>
      </vt:variant>
    </vt:vector>
  </HeadingPairs>
  <TitlesOfParts>
    <vt:vector size="39" baseType="lpstr">
      <vt:lpstr>Arial</vt:lpstr>
      <vt:lpstr>Calibri</vt:lpstr>
      <vt:lpstr>Calibri Light</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frieder jentsch</dc:creator>
  <cp:lastModifiedBy>frieder jentsch</cp:lastModifiedBy>
  <cp:revision>50</cp:revision>
  <dcterms:created xsi:type="dcterms:W3CDTF">2024-08-17T05:41:35Z</dcterms:created>
  <dcterms:modified xsi:type="dcterms:W3CDTF">2024-08-19T19:17:29Z</dcterms:modified>
</cp:coreProperties>
</file>